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80" r:id="rId5"/>
  </p:sldMasterIdLst>
  <p:notesMasterIdLst>
    <p:notesMasterId r:id="rId36"/>
  </p:notesMasterIdLst>
  <p:sldIdLst>
    <p:sldId id="482" r:id="rId6"/>
    <p:sldId id="463" r:id="rId7"/>
    <p:sldId id="416" r:id="rId8"/>
    <p:sldId id="417" r:id="rId9"/>
    <p:sldId id="298" r:id="rId10"/>
    <p:sldId id="447" r:id="rId11"/>
    <p:sldId id="303" r:id="rId12"/>
    <p:sldId id="475" r:id="rId13"/>
    <p:sldId id="435" r:id="rId14"/>
    <p:sldId id="467" r:id="rId15"/>
    <p:sldId id="476" r:id="rId16"/>
    <p:sldId id="432" r:id="rId17"/>
    <p:sldId id="284" r:id="rId18"/>
    <p:sldId id="427" r:id="rId19"/>
    <p:sldId id="468" r:id="rId20"/>
    <p:sldId id="469" r:id="rId21"/>
    <p:sldId id="470" r:id="rId22"/>
    <p:sldId id="429" r:id="rId23"/>
    <p:sldId id="471" r:id="rId24"/>
    <p:sldId id="472" r:id="rId25"/>
    <p:sldId id="431" r:id="rId26"/>
    <p:sldId id="481" r:id="rId27"/>
    <p:sldId id="480" r:id="rId28"/>
    <p:sldId id="448" r:id="rId29"/>
    <p:sldId id="477" r:id="rId30"/>
    <p:sldId id="478" r:id="rId31"/>
    <p:sldId id="479" r:id="rId32"/>
    <p:sldId id="455" r:id="rId33"/>
    <p:sldId id="458" r:id="rId34"/>
    <p:sldId id="457" r:id="rId35"/>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dolahzade"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5E3B81-A782-4907-B441-7F5ACC1B7BE9}" type="datetimeFigureOut">
              <a:rPr lang="en-US" smtClean="0"/>
              <a:pPr/>
              <a:t>12/5/2020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94495B-89A6-4C2C-8C15-7D5C45638E5B}" type="slidenum">
              <a:rPr lang="en-US" smtClean="0"/>
              <a:pPr/>
              <a:t>‹#›</a:t>
            </a:fld>
            <a:endParaRPr lang="en-US"/>
          </a:p>
        </p:txBody>
      </p:sp>
    </p:spTree>
    <p:extLst>
      <p:ext uri="{BB962C8B-B14F-4D97-AF65-F5344CB8AC3E}">
        <p14:creationId xmlns:p14="http://schemas.microsoft.com/office/powerpoint/2010/main" val="85611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73DE0-F232-4DAF-8E6E-6126DAE4AB4F}" type="datetimeFigureOut">
              <a:rPr lang="fa-IR" smtClean="0"/>
              <a:pPr/>
              <a:t>1442/04/20</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3ECCB1A-8EB2-4A84-BC71-CB4BA3308A23}"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1"/>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0373DE0-F232-4DAF-8E6E-6126DAE4AB4F}" type="datetimeFigureOut">
              <a:rPr lang="fa-IR" smtClean="0"/>
              <a:pPr/>
              <a:t>1442/04/20</a:t>
            </a:fld>
            <a:endParaRPr lang="fa-I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1"/>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3ECCB1A-8EB2-4A84-BC71-CB4BA3308A23}"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71612"/>
            <a:ext cx="7772400" cy="2028839"/>
          </a:xfrm>
        </p:spPr>
        <p:txBody>
          <a:bodyPr>
            <a:normAutofit/>
          </a:bodyPr>
          <a:lstStyle/>
          <a:p>
            <a:r>
              <a:rPr lang="fa-IR" sz="4000" dirty="0" smtClean="0">
                <a:cs typeface="B Yagut" pitchFamily="2" charset="-78"/>
              </a:rPr>
              <a:t>آشنایی با بیماری های واگیر</a:t>
            </a:r>
            <a:endParaRPr lang="fa-IR" sz="4000" dirty="0">
              <a:cs typeface="B Yagut" pitchFamily="2" charset="-78"/>
            </a:endParaRPr>
          </a:p>
        </p:txBody>
      </p:sp>
      <p:sp>
        <p:nvSpPr>
          <p:cNvPr id="3" name="Subtitle 2"/>
          <p:cNvSpPr>
            <a:spLocks noGrp="1"/>
          </p:cNvSpPr>
          <p:nvPr>
            <p:ph type="subTitle" idx="1"/>
          </p:nvPr>
        </p:nvSpPr>
        <p:spPr/>
        <p:txBody>
          <a:bodyPr/>
          <a:lstStyle/>
          <a:p>
            <a:r>
              <a:rPr lang="fa-IR" dirty="0" smtClean="0">
                <a:solidFill>
                  <a:schemeClr val="tx1"/>
                </a:solidFill>
                <a:cs typeface="B Yagut" pitchFamily="2" charset="-78"/>
              </a:rPr>
              <a:t>نظام مراقبت بیماری های واگیر</a:t>
            </a:r>
            <a:endParaRPr lang="fa-IR" dirty="0">
              <a:solidFill>
                <a:schemeClr val="tx1"/>
              </a:solidFill>
              <a:cs typeface="B Yagut"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sz="4000" dirty="0" smtClean="0">
                <a:cs typeface="B Yagut" pitchFamily="2" charset="-78"/>
              </a:rPr>
              <a:t>ويژگي</a:t>
            </a:r>
            <a:r>
              <a:rPr lang="fa-IR" sz="4000" dirty="0" smtClean="0">
                <a:cs typeface="B Yagut" pitchFamily="2" charset="-78"/>
              </a:rPr>
              <a:t> </a:t>
            </a:r>
            <a:r>
              <a:rPr lang="ar-SA" sz="4000" dirty="0" smtClean="0">
                <a:cs typeface="B Yagut" pitchFamily="2" charset="-78"/>
              </a:rPr>
              <a:t>هاي نظام مراقبت</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Clr>
                <a:srgbClr val="FFFF00"/>
              </a:buClr>
              <a:buNone/>
            </a:pPr>
            <a:r>
              <a:rPr lang="fa-IR" sz="2800" dirty="0" smtClean="0">
                <a:cs typeface="B Yagut" pitchFamily="2" charset="-78"/>
              </a:rPr>
              <a:t>1-</a:t>
            </a:r>
            <a:r>
              <a:rPr lang="ar-SA" sz="2800" dirty="0" smtClean="0">
                <a:cs typeface="B Yagut" pitchFamily="2" charset="-78"/>
              </a:rPr>
              <a:t>نظام مراقبت بايد ساده بوده و توسط كاركناني كه آموزش هاي</a:t>
            </a:r>
            <a:endParaRPr lang="fa-IR" sz="2800" dirty="0" smtClean="0">
              <a:cs typeface="B Yagut" pitchFamily="2" charset="-78"/>
            </a:endParaRPr>
          </a:p>
          <a:p>
            <a:pPr>
              <a:buClr>
                <a:srgbClr val="FFFF00"/>
              </a:buClr>
              <a:buNone/>
            </a:pPr>
            <a:r>
              <a:rPr lang="ar-SA" sz="2800" dirty="0" smtClean="0">
                <a:cs typeface="B Yagut" pitchFamily="2" charset="-78"/>
              </a:rPr>
              <a:t>ويژه اي نديده اند اجرا شود</a:t>
            </a:r>
            <a:r>
              <a:rPr lang="fa-IR" sz="2800" dirty="0" smtClean="0">
                <a:cs typeface="B Yagut" pitchFamily="2" charset="-78"/>
              </a:rPr>
              <a:t>.</a:t>
            </a:r>
            <a:endParaRPr lang="ar-SA" sz="2800" dirty="0" smtClean="0">
              <a:cs typeface="B Yagut" pitchFamily="2" charset="-78"/>
            </a:endParaRPr>
          </a:p>
          <a:p>
            <a:pPr>
              <a:buClr>
                <a:srgbClr val="FFFF00"/>
              </a:buClr>
              <a:buNone/>
            </a:pPr>
            <a:r>
              <a:rPr lang="fa-IR" sz="2800" dirty="0" smtClean="0">
                <a:cs typeface="B Yagut" pitchFamily="2" charset="-78"/>
              </a:rPr>
              <a:t>2-</a:t>
            </a:r>
            <a:r>
              <a:rPr lang="ar-SA" sz="2800" dirty="0" smtClean="0">
                <a:cs typeface="B Yagut" pitchFamily="2" charset="-78"/>
              </a:rPr>
              <a:t>داده ها به ساده ترين روش ممكن و در حداقل مقدار لازم</a:t>
            </a:r>
            <a:endParaRPr lang="fa-IR" sz="2800" dirty="0" smtClean="0">
              <a:cs typeface="B Yagut" pitchFamily="2" charset="-78"/>
            </a:endParaRPr>
          </a:p>
          <a:p>
            <a:pPr>
              <a:buClr>
                <a:srgbClr val="FFFF00"/>
              </a:buClr>
              <a:buNone/>
            </a:pPr>
            <a:r>
              <a:rPr lang="ar-SA" sz="2800" dirty="0" smtClean="0">
                <a:cs typeface="B Yagut" pitchFamily="2" charset="-78"/>
              </a:rPr>
              <a:t>گردآوري شوند</a:t>
            </a:r>
            <a:r>
              <a:rPr lang="fa-IR" sz="2800" dirty="0" smtClean="0">
                <a:cs typeface="B Yagut" pitchFamily="2" charset="-78"/>
              </a:rPr>
              <a:t>.</a:t>
            </a:r>
            <a:endParaRPr lang="ar-SA" sz="2800" dirty="0" smtClean="0">
              <a:cs typeface="B Yagut" pitchFamily="2" charset="-78"/>
            </a:endParaRPr>
          </a:p>
          <a:p>
            <a:pPr>
              <a:buClr>
                <a:srgbClr val="FFFF00"/>
              </a:buClr>
              <a:buNone/>
            </a:pPr>
            <a:r>
              <a:rPr lang="fa-IR" sz="2800" dirty="0" smtClean="0">
                <a:cs typeface="B Yagut" pitchFamily="2" charset="-78"/>
              </a:rPr>
              <a:t>3-</a:t>
            </a:r>
            <a:r>
              <a:rPr lang="ar-SA" sz="2800" dirty="0" smtClean="0">
                <a:cs typeface="B Yagut" pitchFamily="2" charset="-78"/>
              </a:rPr>
              <a:t>قابليت اجرا و كم هزينه بودن از اصول ايجاد نظام مراقبت مي</a:t>
            </a:r>
            <a:endParaRPr lang="fa-IR" sz="2800" dirty="0" smtClean="0">
              <a:cs typeface="B Yagut" pitchFamily="2" charset="-78"/>
            </a:endParaRPr>
          </a:p>
          <a:p>
            <a:pPr>
              <a:buClr>
                <a:srgbClr val="FFFF00"/>
              </a:buClr>
              <a:buNone/>
            </a:pPr>
            <a:r>
              <a:rPr lang="ar-SA" sz="2800" dirty="0" smtClean="0">
                <a:cs typeface="B Yagut" pitchFamily="2" charset="-78"/>
              </a:rPr>
              <a:t>باشند.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16"/>
    </mc:Choice>
    <mc:Fallback xmlns="">
      <p:transition spd="slow" advTm="3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latin typeface="Arial" pitchFamily="34" charset="0"/>
                <a:cs typeface="B Yagut" pitchFamily="2" charset="-78"/>
              </a:rPr>
              <a:t>طبقه بندی مراقبت بیماری براساس اهداف مراقبت</a:t>
            </a:r>
            <a:endParaRPr lang="fa-IR" sz="3600" dirty="0"/>
          </a:p>
        </p:txBody>
      </p:sp>
      <p:graphicFrame>
        <p:nvGraphicFramePr>
          <p:cNvPr id="4" name="Content Placeholder 3"/>
          <p:cNvGraphicFramePr>
            <a:graphicFrameLocks noGrp="1"/>
          </p:cNvGraphicFramePr>
          <p:nvPr>
            <p:ph idx="1"/>
          </p:nvPr>
        </p:nvGraphicFramePr>
        <p:xfrm>
          <a:off x="214280" y="1600200"/>
          <a:ext cx="8644000" cy="3596640"/>
        </p:xfrm>
        <a:graphic>
          <a:graphicData uri="http://schemas.openxmlformats.org/drawingml/2006/table">
            <a:tbl>
              <a:tblPr rtl="1" firstRow="1" bandRow="1">
                <a:tableStyleId>{5C22544A-7EE6-4342-B048-85BDC9FD1C3A}</a:tableStyleId>
              </a:tblPr>
              <a:tblGrid>
                <a:gridCol w="2161000">
                  <a:extLst>
                    <a:ext uri="{9D8B030D-6E8A-4147-A177-3AD203B41FA5}">
                      <a16:colId xmlns:a16="http://schemas.microsoft.com/office/drawing/2014/main" xmlns="" val="20000"/>
                    </a:ext>
                  </a:extLst>
                </a:gridCol>
                <a:gridCol w="2161000">
                  <a:extLst>
                    <a:ext uri="{9D8B030D-6E8A-4147-A177-3AD203B41FA5}">
                      <a16:colId xmlns:a16="http://schemas.microsoft.com/office/drawing/2014/main" xmlns="" val="20001"/>
                    </a:ext>
                  </a:extLst>
                </a:gridCol>
                <a:gridCol w="2161000">
                  <a:extLst>
                    <a:ext uri="{9D8B030D-6E8A-4147-A177-3AD203B41FA5}">
                      <a16:colId xmlns:a16="http://schemas.microsoft.com/office/drawing/2014/main" xmlns="" val="20002"/>
                    </a:ext>
                  </a:extLst>
                </a:gridCol>
                <a:gridCol w="2161000">
                  <a:extLst>
                    <a:ext uri="{9D8B030D-6E8A-4147-A177-3AD203B41FA5}">
                      <a16:colId xmlns:a16="http://schemas.microsoft.com/office/drawing/2014/main" xmlns="" val="20003"/>
                    </a:ext>
                  </a:extLst>
                </a:gridCol>
              </a:tblGrid>
              <a:tr h="370840">
                <a:tc>
                  <a:txBody>
                    <a:bodyPr/>
                    <a:lstStyle/>
                    <a:p>
                      <a:pPr algn="ctr" rtl="1"/>
                      <a:endParaRPr lang="fa-IR" sz="2800" b="0" dirty="0" smtClean="0">
                        <a:solidFill>
                          <a:schemeClr val="tx1"/>
                        </a:solidFill>
                        <a:cs typeface="B Yagut" pitchFamily="2" charset="-78"/>
                      </a:endParaRPr>
                    </a:p>
                    <a:p>
                      <a:pPr algn="ctr" rtl="1"/>
                      <a:r>
                        <a:rPr lang="fa-IR" sz="2800" b="0" dirty="0" smtClean="0">
                          <a:solidFill>
                            <a:schemeClr val="tx1"/>
                          </a:solidFill>
                          <a:cs typeface="B Yagut" pitchFamily="2" charset="-78"/>
                        </a:rPr>
                        <a:t>هدف ریشه کنی </a:t>
                      </a:r>
                    </a:p>
                    <a:p>
                      <a:pPr algn="ctr" rtl="1"/>
                      <a:endParaRPr lang="fa-IR" sz="2800" b="0" dirty="0" smtClean="0">
                        <a:solidFill>
                          <a:schemeClr val="tx1"/>
                        </a:solidFill>
                        <a:cs typeface="B Yagut" pitchFamily="2" charset="-78"/>
                      </a:endParaRPr>
                    </a:p>
                    <a:p>
                      <a:pPr algn="ctr" rtl="1"/>
                      <a:endParaRPr lang="fa-IR" sz="2800" b="0" dirty="0">
                        <a:solidFill>
                          <a:schemeClr val="tx1"/>
                        </a:solidFill>
                        <a:cs typeface="B Yagut" pitchFamily="2" charset="-78"/>
                      </a:endParaRPr>
                    </a:p>
                  </a:txBody>
                  <a:tcPr>
                    <a:solidFill>
                      <a:schemeClr val="accent2">
                        <a:lumMod val="40000"/>
                        <a:lumOff val="60000"/>
                      </a:schemeClr>
                    </a:solidFill>
                  </a:tcPr>
                </a:tc>
                <a:tc>
                  <a:txBody>
                    <a:bodyPr/>
                    <a:lstStyle/>
                    <a:p>
                      <a:pPr algn="ctr" rtl="1"/>
                      <a:endParaRPr lang="fa-IR" sz="2800" b="0" dirty="0" smtClean="0">
                        <a:solidFill>
                          <a:schemeClr val="tx1"/>
                        </a:solidFill>
                        <a:cs typeface="B Yagut" pitchFamily="2" charset="-78"/>
                      </a:endParaRPr>
                    </a:p>
                    <a:p>
                      <a:pPr algn="ctr" rtl="1"/>
                      <a:r>
                        <a:rPr lang="fa-IR" sz="2800" b="0" dirty="0" smtClean="0">
                          <a:solidFill>
                            <a:schemeClr val="tx1"/>
                          </a:solidFill>
                          <a:cs typeface="B Yagut" pitchFamily="2" charset="-78"/>
                        </a:rPr>
                        <a:t>هدف حذف بیماری </a:t>
                      </a:r>
                      <a:endParaRPr lang="fa-IR" sz="2800" b="0" dirty="0">
                        <a:solidFill>
                          <a:schemeClr val="tx1"/>
                        </a:solidFill>
                        <a:cs typeface="B Yagut" pitchFamily="2" charset="-78"/>
                      </a:endParaRPr>
                    </a:p>
                  </a:txBody>
                  <a:tcPr>
                    <a:solidFill>
                      <a:schemeClr val="accent2">
                        <a:lumMod val="40000"/>
                        <a:lumOff val="60000"/>
                      </a:schemeClr>
                    </a:solidFill>
                  </a:tcPr>
                </a:tc>
                <a:tc>
                  <a:txBody>
                    <a:bodyPr/>
                    <a:lstStyle/>
                    <a:p>
                      <a:pPr algn="ctr" rtl="1"/>
                      <a:endParaRPr lang="fa-IR" sz="2800" b="0" dirty="0" smtClean="0">
                        <a:solidFill>
                          <a:schemeClr val="tx1"/>
                        </a:solidFill>
                        <a:cs typeface="B Yagut" pitchFamily="2" charset="-78"/>
                      </a:endParaRPr>
                    </a:p>
                    <a:p>
                      <a:pPr algn="ctr" rtl="1"/>
                      <a:r>
                        <a:rPr lang="fa-IR" sz="2800" b="0" dirty="0" smtClean="0">
                          <a:solidFill>
                            <a:schemeClr val="tx1"/>
                          </a:solidFill>
                          <a:cs typeface="B Yagut" pitchFamily="2" charset="-78"/>
                        </a:rPr>
                        <a:t>هدف کاهش بروز وشیوع</a:t>
                      </a:r>
                      <a:endParaRPr lang="fa-IR" sz="2800" b="0" dirty="0">
                        <a:solidFill>
                          <a:schemeClr val="tx1"/>
                        </a:solidFill>
                        <a:cs typeface="B Yagut" pitchFamily="2" charset="-78"/>
                      </a:endParaRPr>
                    </a:p>
                  </a:txBody>
                  <a:tcPr>
                    <a:solidFill>
                      <a:schemeClr val="accent2">
                        <a:lumMod val="40000"/>
                        <a:lumOff val="60000"/>
                      </a:schemeClr>
                    </a:solidFill>
                  </a:tcPr>
                </a:tc>
                <a:tc>
                  <a:txBody>
                    <a:bodyPr/>
                    <a:lstStyle/>
                    <a:p>
                      <a:pPr algn="ctr" rtl="1"/>
                      <a:endParaRPr lang="fa-IR" sz="2800" b="0" dirty="0" smtClean="0">
                        <a:solidFill>
                          <a:schemeClr val="tx1"/>
                        </a:solidFill>
                        <a:cs typeface="B Yagut" pitchFamily="2" charset="-78"/>
                      </a:endParaRPr>
                    </a:p>
                    <a:p>
                      <a:pPr algn="ctr" rtl="1"/>
                      <a:r>
                        <a:rPr lang="fa-IR" sz="2800" b="0" dirty="0" smtClean="0">
                          <a:solidFill>
                            <a:schemeClr val="tx1"/>
                          </a:solidFill>
                          <a:cs typeface="B Yagut" pitchFamily="2" charset="-78"/>
                        </a:rPr>
                        <a:t>هدف کاهش انتقال </a:t>
                      </a:r>
                      <a:endParaRPr lang="fa-IR" sz="2800" b="0" dirty="0">
                        <a:solidFill>
                          <a:schemeClr val="tx1"/>
                        </a:solidFill>
                        <a:cs typeface="B Yagut" pitchFamily="2" charset="-78"/>
                      </a:endParaRPr>
                    </a:p>
                  </a:txBody>
                  <a:tcPr>
                    <a:solidFill>
                      <a:schemeClr val="accent2">
                        <a:lumMod val="40000"/>
                        <a:lumOff val="60000"/>
                      </a:schemeClr>
                    </a:solidFill>
                  </a:tcPr>
                </a:tc>
                <a:extLst>
                  <a:ext uri="{0D108BD9-81ED-4DB2-BD59-A6C34878D82A}">
                    <a16:rowId xmlns:a16="http://schemas.microsoft.com/office/drawing/2014/main" xmlns="" val="10000"/>
                  </a:ext>
                </a:extLst>
              </a:tr>
              <a:tr h="370840">
                <a:tc>
                  <a:txBody>
                    <a:bodyPr/>
                    <a:lstStyle/>
                    <a:p>
                      <a:pPr algn="ctr" rtl="1"/>
                      <a:endParaRPr lang="fa-IR" sz="2800" dirty="0" smtClean="0">
                        <a:cs typeface="B Yagut" pitchFamily="2" charset="-78"/>
                      </a:endParaRPr>
                    </a:p>
                    <a:p>
                      <a:pPr algn="ctr" rtl="1"/>
                      <a:r>
                        <a:rPr lang="fa-IR" sz="2800" dirty="0" smtClean="0">
                          <a:cs typeface="B Yagut" pitchFamily="2" charset="-78"/>
                        </a:rPr>
                        <a:t>فلج اطفال                        </a:t>
                      </a:r>
                    </a:p>
                    <a:p>
                      <a:pPr algn="ctr" rtl="1"/>
                      <a:endParaRPr lang="fa-IR" sz="2800" dirty="0" smtClean="0">
                        <a:cs typeface="B Yagut" pitchFamily="2" charset="-78"/>
                      </a:endParaRPr>
                    </a:p>
                    <a:p>
                      <a:pPr algn="ctr" rtl="1"/>
                      <a:endParaRPr lang="fa-IR" sz="2800" dirty="0">
                        <a:cs typeface="B Yagut" pitchFamily="2" charset="-78"/>
                      </a:endParaRPr>
                    </a:p>
                  </a:txBody>
                  <a:tcPr>
                    <a:solidFill>
                      <a:schemeClr val="accent2">
                        <a:lumMod val="40000"/>
                        <a:lumOff val="60000"/>
                      </a:schemeClr>
                    </a:solidFill>
                  </a:tcPr>
                </a:tc>
                <a:tc>
                  <a:txBody>
                    <a:bodyPr/>
                    <a:lstStyle/>
                    <a:p>
                      <a:pPr algn="ctr" rtl="1"/>
                      <a:endParaRPr lang="fa-IR" sz="2800" dirty="0" smtClean="0">
                        <a:cs typeface="B Yagut" pitchFamily="2" charset="-78"/>
                      </a:endParaRPr>
                    </a:p>
                    <a:p>
                      <a:pPr algn="ctr" rtl="1"/>
                      <a:r>
                        <a:rPr lang="fa-IR" sz="2800" dirty="0" smtClean="0">
                          <a:cs typeface="B Yagut" pitchFamily="2" charset="-78"/>
                        </a:rPr>
                        <a:t>سرخک</a:t>
                      </a:r>
                      <a:r>
                        <a:rPr lang="fa-IR" sz="2800" baseline="0" dirty="0" smtClean="0">
                          <a:cs typeface="B Yagut" pitchFamily="2" charset="-78"/>
                        </a:rPr>
                        <a:t> – کزاز نوزادی- جذام</a:t>
                      </a:r>
                      <a:endParaRPr lang="fa-IR" sz="2800" dirty="0">
                        <a:cs typeface="B Yagut" pitchFamily="2" charset="-78"/>
                      </a:endParaRPr>
                    </a:p>
                  </a:txBody>
                  <a:tcPr>
                    <a:solidFill>
                      <a:schemeClr val="accent2">
                        <a:lumMod val="40000"/>
                        <a:lumOff val="60000"/>
                      </a:schemeClr>
                    </a:solidFill>
                  </a:tcPr>
                </a:tc>
                <a:tc>
                  <a:txBody>
                    <a:bodyPr/>
                    <a:lstStyle/>
                    <a:p>
                      <a:pPr algn="ctr" rtl="1"/>
                      <a:endParaRPr lang="fa-IR" sz="2800" dirty="0" smtClean="0">
                        <a:cs typeface="B Yagut" pitchFamily="2" charset="-78"/>
                      </a:endParaRPr>
                    </a:p>
                    <a:p>
                      <a:pPr algn="ctr" rtl="1"/>
                      <a:r>
                        <a:rPr lang="fa-IR" sz="2800" dirty="0" smtClean="0">
                          <a:cs typeface="B Yagut" pitchFamily="2" charset="-78"/>
                        </a:rPr>
                        <a:t>مالاریا – سل – هپاتیت ب</a:t>
                      </a:r>
                      <a:endParaRPr lang="fa-IR" sz="2800" dirty="0">
                        <a:cs typeface="B Yagut" pitchFamily="2" charset="-78"/>
                      </a:endParaRPr>
                    </a:p>
                  </a:txBody>
                  <a:tcPr>
                    <a:solidFill>
                      <a:schemeClr val="accent2">
                        <a:lumMod val="40000"/>
                        <a:lumOff val="60000"/>
                      </a:schemeClr>
                    </a:solidFill>
                  </a:tcPr>
                </a:tc>
                <a:tc>
                  <a:txBody>
                    <a:bodyPr/>
                    <a:lstStyle/>
                    <a:p>
                      <a:pPr algn="ctr" rtl="1"/>
                      <a:endParaRPr lang="fa-IR" sz="2800" dirty="0" smtClean="0">
                        <a:cs typeface="B Yagut" pitchFamily="2" charset="-78"/>
                      </a:endParaRPr>
                    </a:p>
                    <a:p>
                      <a:pPr algn="ctr" rtl="1"/>
                      <a:r>
                        <a:rPr lang="fa-IR" sz="2800" dirty="0" smtClean="0">
                          <a:cs typeface="B Yagut" pitchFamily="2" charset="-78"/>
                        </a:rPr>
                        <a:t>ایدز</a:t>
                      </a:r>
                      <a:endParaRPr lang="fa-IR" sz="2800" dirty="0">
                        <a:cs typeface="B Yagut" pitchFamily="2" charset="-78"/>
                      </a:endParaRPr>
                    </a:p>
                  </a:txBody>
                  <a:tcPr>
                    <a:solidFill>
                      <a:schemeClr val="accent2">
                        <a:lumMod val="40000"/>
                        <a:lumOff val="60000"/>
                      </a:schemeClr>
                    </a:solidFill>
                  </a:tcPr>
                </a:tc>
                <a:extLst>
                  <a:ext uri="{0D108BD9-81ED-4DB2-BD59-A6C34878D82A}">
                    <a16:rowId xmlns:a16="http://schemas.microsoft.com/office/drawing/2014/main" xmlns="" val="1000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26"/>
    </mc:Choice>
    <mc:Fallback xmlns="">
      <p:transition spd="slow" advTm="3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نظام مراقبت بیماری</a:t>
            </a:r>
            <a:r>
              <a:rPr lang="en-US" sz="4000" dirty="0" smtClean="0">
                <a:cs typeface="B Yagut" pitchFamily="2" charset="-78"/>
              </a:rPr>
              <a:t> </a:t>
            </a:r>
            <a:r>
              <a:rPr lang="fa-IR" sz="4000" dirty="0" smtClean="0">
                <a:cs typeface="B Yagut" pitchFamily="2" charset="-78"/>
              </a:rPr>
              <a:t>ها در ایران</a:t>
            </a:r>
            <a:endParaRPr lang="en-US" sz="4000" dirty="0">
              <a:cs typeface="B Yagut" pitchFamily="2" charset="-78"/>
            </a:endParaRPr>
          </a:p>
        </p:txBody>
      </p:sp>
      <p:sp>
        <p:nvSpPr>
          <p:cNvPr id="3" name="Content Placeholder 2"/>
          <p:cNvSpPr>
            <a:spLocks noGrp="1"/>
          </p:cNvSpPr>
          <p:nvPr>
            <p:ph idx="1"/>
          </p:nvPr>
        </p:nvSpPr>
        <p:spPr/>
        <p:txBody>
          <a:bodyPr/>
          <a:lstStyle/>
          <a:p>
            <a:pPr>
              <a:buNone/>
            </a:pPr>
            <a:r>
              <a:rPr lang="fa-IR" sz="2800" dirty="0" smtClean="0">
                <a:cs typeface="B Yagut" pitchFamily="2" charset="-78"/>
              </a:rPr>
              <a:t>فهرست بیماری های مشمول گزارش از کشوری به کشور</a:t>
            </a:r>
          </a:p>
          <a:p>
            <a:pPr>
              <a:buNone/>
            </a:pPr>
            <a:r>
              <a:rPr lang="fa-IR" sz="2800" dirty="0" smtClean="0">
                <a:cs typeface="B Yagut" pitchFamily="2" charset="-78"/>
              </a:rPr>
              <a:t>دیگرمتفاوت است.بیماری هایی که تهدیدی برای بهداشت عمومی</a:t>
            </a:r>
          </a:p>
          <a:p>
            <a:pPr>
              <a:buNone/>
            </a:pPr>
            <a:r>
              <a:rPr lang="fa-IR" sz="2800" dirty="0" smtClean="0">
                <a:cs typeface="B Yagut" pitchFamily="2" charset="-78"/>
              </a:rPr>
              <a:t>محسوب میشود درلیست بیماری های  قابل گزارش قرارمی گیرند.</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98"/>
    </mc:Choice>
    <mc:Fallback xmlns="">
      <p:transition spd="slow" advTm="1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گزارش دهی بیماری ها</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a:cs typeface="B Yagut" pitchFamily="2" charset="-78"/>
              </a:rPr>
              <a:t>تعریف گزارش بیماری</a:t>
            </a:r>
            <a:r>
              <a:rPr lang="fa-IR" sz="2800" dirty="0" smtClean="0">
                <a:cs typeface="B Yagut" pitchFamily="2" charset="-78"/>
              </a:rPr>
              <a:t>: ارسال </a:t>
            </a:r>
            <a:r>
              <a:rPr lang="fa-IR" sz="2800" dirty="0">
                <a:cs typeface="B Yagut" pitchFamily="2" charset="-78"/>
              </a:rPr>
              <a:t>گزارش رسمی ازبروزیک </a:t>
            </a:r>
            <a:r>
              <a:rPr lang="fa-IR" sz="2800" dirty="0" smtClean="0">
                <a:cs typeface="B Yagut" pitchFamily="2" charset="-78"/>
              </a:rPr>
              <a:t>بیماری</a:t>
            </a:r>
          </a:p>
          <a:p>
            <a:pPr>
              <a:buNone/>
            </a:pPr>
            <a:r>
              <a:rPr lang="fa-IR" sz="2800" dirty="0" smtClean="0">
                <a:cs typeface="B Yagut" pitchFamily="2" charset="-78"/>
              </a:rPr>
              <a:t>واگیردارخاص </a:t>
            </a:r>
            <a:r>
              <a:rPr lang="fa-IR" sz="2800" dirty="0">
                <a:cs typeface="B Yagut" pitchFamily="2" charset="-78"/>
              </a:rPr>
              <a:t>یابیماری دیگری درانسان ویاحیوان به </a:t>
            </a:r>
            <a:r>
              <a:rPr lang="fa-IR" sz="2800" dirty="0" smtClean="0">
                <a:cs typeface="B Yagut" pitchFamily="2" charset="-78"/>
              </a:rPr>
              <a:t>مسئول</a:t>
            </a:r>
          </a:p>
          <a:p>
            <a:pPr>
              <a:buNone/>
            </a:pPr>
            <a:r>
              <a:rPr lang="fa-IR" sz="2800" dirty="0" smtClean="0">
                <a:cs typeface="B Yagut" pitchFamily="2" charset="-78"/>
              </a:rPr>
              <a:t>مربوطه.</a:t>
            </a:r>
          </a:p>
          <a:p>
            <a:pPr>
              <a:buNone/>
            </a:pPr>
            <a:r>
              <a:rPr lang="fa-IR" sz="2800" dirty="0">
                <a:cs typeface="B Yagut" pitchFamily="2" charset="-78"/>
              </a:rPr>
              <a:t>بیماریهای قابل گزارش</a:t>
            </a:r>
            <a:r>
              <a:rPr lang="en-US" sz="2800" dirty="0">
                <a:cs typeface="B Yagut" pitchFamily="2" charset="-78"/>
              </a:rPr>
              <a:t>(</a:t>
            </a:r>
            <a:r>
              <a:rPr lang="en-US" sz="2800" dirty="0" err="1">
                <a:cs typeface="B Yagut" pitchFamily="2" charset="-78"/>
              </a:rPr>
              <a:t>Notifiable</a:t>
            </a:r>
            <a:r>
              <a:rPr lang="en-US" sz="2800" dirty="0">
                <a:cs typeface="B Yagut" pitchFamily="2" charset="-78"/>
              </a:rPr>
              <a:t> Diseases)  : </a:t>
            </a:r>
            <a:r>
              <a:rPr lang="fa-IR" sz="2800" dirty="0">
                <a:cs typeface="B Yagut" pitchFamily="2" charset="-78"/>
              </a:rPr>
              <a:t>به آن دستـه </a:t>
            </a:r>
            <a:r>
              <a:rPr lang="fa-IR" sz="2800" dirty="0" smtClean="0">
                <a:cs typeface="B Yagut" pitchFamily="2" charset="-78"/>
              </a:rPr>
              <a:t>از</a:t>
            </a:r>
          </a:p>
          <a:p>
            <a:pPr>
              <a:buNone/>
            </a:pPr>
            <a:r>
              <a:rPr lang="fa-IR" sz="2800" dirty="0" smtClean="0">
                <a:cs typeface="B Yagut" pitchFamily="2" charset="-78"/>
              </a:rPr>
              <a:t>بیماری </a:t>
            </a:r>
            <a:r>
              <a:rPr lang="fa-IR" sz="2800" dirty="0">
                <a:cs typeface="B Yagut" pitchFamily="2" charset="-78"/>
              </a:rPr>
              <a:t>هـا اطلاق می شود کــه وقوعشان از نظر بهداشت </a:t>
            </a:r>
            <a:r>
              <a:rPr lang="fa-IR" sz="2800" dirty="0" smtClean="0">
                <a:cs typeface="B Yagut" pitchFamily="2" charset="-78"/>
              </a:rPr>
              <a:t>عمومی</a:t>
            </a:r>
          </a:p>
          <a:p>
            <a:pPr>
              <a:buNone/>
            </a:pPr>
            <a:r>
              <a:rPr lang="fa-IR" sz="2800" dirty="0" smtClean="0">
                <a:cs typeface="B Yagut" pitchFamily="2" charset="-78"/>
              </a:rPr>
              <a:t>آنقدر </a:t>
            </a:r>
            <a:r>
              <a:rPr lang="fa-IR" sz="2800" dirty="0">
                <a:cs typeface="B Yagut" pitchFamily="2" charset="-78"/>
              </a:rPr>
              <a:t>مهم است که باید وقوع آنها به صورت تلفنی ، از طریق </a:t>
            </a:r>
            <a:r>
              <a:rPr lang="fa-IR" sz="2800" dirty="0" smtClean="0">
                <a:cs typeface="B Yagut" pitchFamily="2" charset="-78"/>
              </a:rPr>
              <a:t>فاکس</a:t>
            </a:r>
          </a:p>
          <a:p>
            <a:pPr>
              <a:buNone/>
            </a:pPr>
            <a:r>
              <a:rPr lang="fa-IR" sz="2800" dirty="0" smtClean="0">
                <a:cs typeface="B Yagut" pitchFamily="2" charset="-78"/>
              </a:rPr>
              <a:t>و </a:t>
            </a:r>
            <a:r>
              <a:rPr lang="fa-IR" sz="2800" dirty="0">
                <a:cs typeface="B Yagut" pitchFamily="2" charset="-78"/>
              </a:rPr>
              <a:t>یا کتبا به مسئولین بهـداشتی خبر داده شـود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23"/>
    </mc:Choice>
    <mc:Fallback xmlns="">
      <p:transition spd="slow" advTm="35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سطوح گزارش دهی</a:t>
            </a:r>
            <a:endParaRPr lang="fa-IR" sz="4000" dirty="0">
              <a:cs typeface="B Yagut" pitchFamily="2" charset="-78"/>
            </a:endParaRPr>
          </a:p>
        </p:txBody>
      </p:sp>
      <p:sp>
        <p:nvSpPr>
          <p:cNvPr id="3" name="Content Placeholder 2"/>
          <p:cNvSpPr>
            <a:spLocks noGrp="1"/>
          </p:cNvSpPr>
          <p:nvPr>
            <p:ph idx="1"/>
          </p:nvPr>
        </p:nvSpPr>
        <p:spPr/>
        <p:txBody>
          <a:bodyPr/>
          <a:lstStyle/>
          <a:p>
            <a:pPr>
              <a:buNone/>
            </a:pPr>
            <a:r>
              <a:rPr lang="fa-IR" sz="2800" dirty="0" smtClean="0">
                <a:cs typeface="B Yagut" pitchFamily="2" charset="-78"/>
              </a:rPr>
              <a:t>1-جمع آوری </a:t>
            </a:r>
            <a:r>
              <a:rPr lang="fa-IR" sz="2800" dirty="0">
                <a:cs typeface="B Yagut" pitchFamily="2" charset="-78"/>
              </a:rPr>
              <a:t>اطلاعات اولیه در محلی که بیماری شیوع داشته </a:t>
            </a:r>
            <a:r>
              <a:rPr lang="fa-IR" sz="2800" dirty="0" smtClean="0">
                <a:cs typeface="B Yagut" pitchFamily="2" charset="-78"/>
              </a:rPr>
              <a:t>است</a:t>
            </a:r>
          </a:p>
          <a:p>
            <a:pPr>
              <a:buNone/>
            </a:pPr>
            <a:r>
              <a:rPr lang="fa-IR" sz="2800" dirty="0" smtClean="0">
                <a:cs typeface="B Yagut" pitchFamily="2" charset="-78"/>
              </a:rPr>
              <a:t>2-جمع آوری </a:t>
            </a:r>
            <a:r>
              <a:rPr lang="fa-IR" sz="2800" dirty="0">
                <a:cs typeface="B Yagut" pitchFamily="2" charset="-78"/>
              </a:rPr>
              <a:t>اطلاعات درسطح منطقه </a:t>
            </a:r>
            <a:r>
              <a:rPr lang="fa-IR" sz="2800" dirty="0" smtClean="0">
                <a:cs typeface="B Yagut" pitchFamily="2" charset="-78"/>
              </a:rPr>
              <a:t>، شهرستان، استان</a:t>
            </a:r>
          </a:p>
          <a:p>
            <a:pPr>
              <a:buNone/>
            </a:pPr>
            <a:r>
              <a:rPr lang="fa-IR" sz="2800" dirty="0" smtClean="0">
                <a:cs typeface="B Yagut" pitchFamily="2" charset="-78"/>
              </a:rPr>
              <a:t> </a:t>
            </a:r>
            <a:r>
              <a:rPr lang="fa-IR" sz="2800" dirty="0">
                <a:cs typeface="B Yagut" pitchFamily="2" charset="-78"/>
              </a:rPr>
              <a:t>3-روی هم ریختن اطلاعات جمع </a:t>
            </a:r>
            <a:r>
              <a:rPr lang="fa-IR" sz="2800" dirty="0" smtClean="0">
                <a:cs typeface="B Yagut" pitchFamily="2" charset="-78"/>
              </a:rPr>
              <a:t>آوری </a:t>
            </a:r>
            <a:r>
              <a:rPr lang="fa-IR" sz="2800" dirty="0">
                <a:cs typeface="B Yagut" pitchFamily="2" charset="-78"/>
              </a:rPr>
              <a:t>شده ازمناطق </a:t>
            </a:r>
            <a:r>
              <a:rPr lang="fa-IR" sz="2800" dirty="0" smtClean="0">
                <a:cs typeface="B Yagut" pitchFamily="2" charset="-78"/>
              </a:rPr>
              <a:t>مختلف</a:t>
            </a:r>
          </a:p>
          <a:p>
            <a:pPr>
              <a:buNone/>
            </a:pPr>
            <a:r>
              <a:rPr lang="fa-IR" sz="2800" dirty="0" smtClean="0">
                <a:cs typeface="B Yagut" pitchFamily="2" charset="-78"/>
              </a:rPr>
              <a:t>کشوردرسطح ملی</a:t>
            </a:r>
          </a:p>
          <a:p>
            <a:pPr>
              <a:buNone/>
            </a:pPr>
            <a:r>
              <a:rPr lang="fa-IR" sz="2800" dirty="0" smtClean="0">
                <a:cs typeface="B Yagut" pitchFamily="2" charset="-78"/>
              </a:rPr>
              <a:t>4-گزارش </a:t>
            </a:r>
            <a:r>
              <a:rPr lang="fa-IR" sz="2800" dirty="0">
                <a:cs typeface="B Yagut" pitchFamily="2" charset="-78"/>
              </a:rPr>
              <a:t>بعضی از </a:t>
            </a:r>
            <a:r>
              <a:rPr lang="fa-IR" sz="2800" dirty="0" smtClean="0">
                <a:cs typeface="B Yagut" pitchFamily="2" charset="-78"/>
              </a:rPr>
              <a:t>بیماری ها </a:t>
            </a:r>
            <a:r>
              <a:rPr lang="fa-IR" sz="2800" dirty="0">
                <a:cs typeface="B Yagut" pitchFamily="2" charset="-78"/>
              </a:rPr>
              <a:t>بوسیله مسئولین بهداشتی کشور </a:t>
            </a:r>
            <a:r>
              <a:rPr lang="fa-IR" sz="2800" dirty="0" smtClean="0">
                <a:cs typeface="B Yagut" pitchFamily="2" charset="-78"/>
              </a:rPr>
              <a:t>به</a:t>
            </a:r>
          </a:p>
          <a:p>
            <a:pPr>
              <a:buNone/>
            </a:pPr>
            <a:r>
              <a:rPr lang="fa-IR" sz="2800" dirty="0" smtClean="0">
                <a:cs typeface="B Yagut" pitchFamily="2" charset="-78"/>
              </a:rPr>
              <a:t>سازمان بهداشت جهانی </a:t>
            </a:r>
            <a:endParaRPr lang="en-US" sz="2800" dirty="0">
              <a:cs typeface="B Yagut" pitchFamily="2" charset="-78"/>
            </a:endParaRPr>
          </a:p>
          <a:p>
            <a:pPr>
              <a:buNone/>
            </a:pP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44"/>
    </mc:Choice>
    <mc:Fallback xmlns="">
      <p:transition spd="slow" advTm="37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اصول گزارش دهی</a:t>
            </a:r>
            <a:endParaRPr lang="fa-IR" sz="4000" dirty="0">
              <a:cs typeface="B Yagut" pitchFamily="2" charset="-78"/>
            </a:endParaRPr>
          </a:p>
        </p:txBody>
      </p:sp>
      <p:sp>
        <p:nvSpPr>
          <p:cNvPr id="3" name="Content Placeholder 2"/>
          <p:cNvSpPr>
            <a:spLocks noGrp="1"/>
          </p:cNvSpPr>
          <p:nvPr>
            <p:ph idx="1"/>
          </p:nvPr>
        </p:nvSpPr>
        <p:spPr/>
        <p:txBody>
          <a:bodyPr/>
          <a:lstStyle/>
          <a:p>
            <a:pPr>
              <a:buFont typeface="Wingdings" pitchFamily="2" charset="2"/>
              <a:buChar char="v"/>
            </a:pPr>
            <a:r>
              <a:rPr lang="fa-IR" dirty="0" smtClean="0">
                <a:cs typeface="B Yagut" pitchFamily="2" charset="-78"/>
              </a:rPr>
              <a:t>اطلاعات قابل گزارش</a:t>
            </a:r>
          </a:p>
          <a:p>
            <a:pPr>
              <a:buFont typeface="Wingdings" pitchFamily="2" charset="2"/>
              <a:buChar char="v"/>
            </a:pPr>
            <a:r>
              <a:rPr lang="fa-IR" dirty="0" smtClean="0">
                <a:cs typeface="B Yagut" pitchFamily="2" charset="-78"/>
              </a:rPr>
              <a:t>شخص گزارش دهنده</a:t>
            </a:r>
          </a:p>
          <a:p>
            <a:pPr>
              <a:buFont typeface="Wingdings" pitchFamily="2" charset="2"/>
              <a:buChar char="v"/>
            </a:pPr>
            <a:r>
              <a:rPr lang="fa-IR" dirty="0" smtClean="0">
                <a:cs typeface="B Yagut" pitchFamily="2" charset="-78"/>
              </a:rPr>
              <a:t>مکان گزارش دهی</a:t>
            </a:r>
          </a:p>
          <a:p>
            <a:pPr>
              <a:buFont typeface="Wingdings" pitchFamily="2" charset="2"/>
              <a:buChar char="v"/>
            </a:pPr>
            <a:r>
              <a:rPr lang="fa-IR" dirty="0" smtClean="0">
                <a:cs typeface="B Yagut" pitchFamily="2" charset="-78"/>
              </a:rPr>
              <a:t>زمان گزارش دهی</a:t>
            </a:r>
          </a:p>
          <a:p>
            <a:pPr>
              <a:buFont typeface="Wingdings" pitchFamily="2" charset="2"/>
              <a:buChar char="v"/>
            </a:pPr>
            <a:r>
              <a:rPr lang="fa-IR" dirty="0" smtClean="0">
                <a:cs typeface="B Yagut" pitchFamily="2" charset="-78"/>
              </a:rPr>
              <a:t>وسیله گزارش دهی</a:t>
            </a:r>
          </a:p>
          <a:p>
            <a:endParaRPr lang="fa-I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96"/>
    </mc:Choice>
    <mc:Fallback xmlns="">
      <p:transition spd="slow" advTm="1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اطلاعات قابل گزارش</a:t>
            </a:r>
            <a:endParaRPr lang="fa-IR" sz="4000" dirty="0">
              <a:cs typeface="B Yagut" pitchFamily="2" charset="-78"/>
            </a:endParaRPr>
          </a:p>
        </p:txBody>
      </p:sp>
      <p:sp>
        <p:nvSpPr>
          <p:cNvPr id="3" name="Content Placeholder 2"/>
          <p:cNvSpPr>
            <a:spLocks noGrp="1"/>
          </p:cNvSpPr>
          <p:nvPr>
            <p:ph idx="1"/>
          </p:nvPr>
        </p:nvSpPr>
        <p:spPr/>
        <p:txBody>
          <a:bodyPr/>
          <a:lstStyle/>
          <a:p>
            <a:pPr>
              <a:buNone/>
            </a:pPr>
            <a:r>
              <a:rPr lang="fa-IR" sz="2800" dirty="0" smtClean="0">
                <a:cs typeface="B Yagut" pitchFamily="2" charset="-78"/>
              </a:rPr>
              <a:t>مشخصات دموگرافيك</a:t>
            </a:r>
          </a:p>
          <a:p>
            <a:pPr>
              <a:buNone/>
            </a:pPr>
            <a:r>
              <a:rPr lang="fa-IR" sz="2800" dirty="0" smtClean="0">
                <a:cs typeface="B Yagut" pitchFamily="2" charset="-78"/>
              </a:rPr>
              <a:t>فرايند تشخيص</a:t>
            </a:r>
          </a:p>
          <a:p>
            <a:pPr>
              <a:buNone/>
            </a:pPr>
            <a:r>
              <a:rPr lang="fa-IR" sz="2800" dirty="0" smtClean="0">
                <a:cs typeface="B Yagut" pitchFamily="2" charset="-78"/>
              </a:rPr>
              <a:t>يافته هاي باليني و آزمايشگاهي</a:t>
            </a:r>
          </a:p>
          <a:p>
            <a:pPr>
              <a:buNone/>
            </a:pPr>
            <a:r>
              <a:rPr lang="fa-IR" sz="2800" dirty="0" smtClean="0">
                <a:cs typeface="B Yagut" pitchFamily="2" charset="-78"/>
              </a:rPr>
              <a:t>تماس ها</a:t>
            </a:r>
          </a:p>
          <a:p>
            <a:pPr>
              <a:buNone/>
            </a:pPr>
            <a:r>
              <a:rPr lang="fa-IR" sz="2800" dirty="0" smtClean="0">
                <a:cs typeface="B Yagut" pitchFamily="2" charset="-78"/>
              </a:rPr>
              <a:t>مسافرت ها</a:t>
            </a:r>
          </a:p>
          <a:p>
            <a:pPr>
              <a:buNone/>
            </a:pPr>
            <a:r>
              <a:rPr lang="fa-IR" sz="2800" dirty="0" smtClean="0">
                <a:cs typeface="B Yagut" pitchFamily="2" charset="-78"/>
              </a:rPr>
              <a:t>عوامل خطرمرتبط </a:t>
            </a:r>
            <a:endParaRPr lang="en-US" sz="2800" dirty="0" smtClean="0">
              <a:cs typeface="B Yagut" pitchFamily="2" charset="-78"/>
            </a:endParaRP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30"/>
    </mc:Choice>
    <mc:Fallback xmlns="">
      <p:transition spd="slow" advTm="4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شخص گزارش دهنده</a:t>
            </a:r>
            <a:endParaRPr lang="fa-IR" sz="4000" dirty="0">
              <a:cs typeface="B Yagut" pitchFamily="2" charset="-78"/>
            </a:endParaRPr>
          </a:p>
        </p:txBody>
      </p:sp>
      <p:sp>
        <p:nvSpPr>
          <p:cNvPr id="3" name="Content Placeholder 2"/>
          <p:cNvSpPr>
            <a:spLocks noGrp="1"/>
          </p:cNvSpPr>
          <p:nvPr>
            <p:ph idx="1"/>
          </p:nvPr>
        </p:nvSpPr>
        <p:spPr/>
        <p:txBody>
          <a:bodyPr/>
          <a:lstStyle/>
          <a:p>
            <a:pPr>
              <a:buNone/>
            </a:pPr>
            <a:endParaRPr lang="fa-IR" dirty="0" smtClean="0">
              <a:cs typeface="B Yagut" pitchFamily="2" charset="-78"/>
            </a:endParaRPr>
          </a:p>
          <a:p>
            <a:pPr>
              <a:buNone/>
            </a:pPr>
            <a:r>
              <a:rPr lang="fa-IR" dirty="0" smtClean="0">
                <a:cs typeface="B Yagut" pitchFamily="2" charset="-78"/>
              </a:rPr>
              <a:t>اولين كسي كه در نظام سلامت كشور با يك مورد قابل</a:t>
            </a:r>
          </a:p>
          <a:p>
            <a:pPr>
              <a:buNone/>
            </a:pPr>
            <a:r>
              <a:rPr lang="fa-IR" dirty="0" smtClean="0">
                <a:cs typeface="B Yagut" pitchFamily="2" charset="-78"/>
              </a:rPr>
              <a:t>گزارش مواجه مي شود وظيفه دارد كه بيماري را گزارش</a:t>
            </a:r>
          </a:p>
          <a:p>
            <a:pPr>
              <a:buNone/>
            </a:pPr>
            <a:r>
              <a:rPr lang="fa-IR" dirty="0" smtClean="0">
                <a:cs typeface="B Yagut" pitchFamily="2" charset="-78"/>
              </a:rPr>
              <a:t>دهد</a:t>
            </a:r>
            <a:r>
              <a:rPr lang="en-US" dirty="0" smtClean="0">
                <a:cs typeface="B Yagut" pitchFamily="2" charset="-78"/>
              </a:rPr>
              <a:t>.</a:t>
            </a:r>
            <a:endParaRPr lang="fa-IR" dirty="0" smtClean="0">
              <a:cs typeface="B Yagut" pitchFamily="2" charset="-78"/>
            </a:endParaRP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23"/>
    </mc:Choice>
    <mc:Fallback xmlns="">
      <p:transition spd="slow" advTm="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مکان گزارش دهی</a:t>
            </a:r>
            <a:endParaRPr lang="fa-IR" sz="4000" dirty="0"/>
          </a:p>
        </p:txBody>
      </p:sp>
      <p:sp>
        <p:nvSpPr>
          <p:cNvPr id="3" name="Content Placeholder 2"/>
          <p:cNvSpPr>
            <a:spLocks noGrp="1"/>
          </p:cNvSpPr>
          <p:nvPr>
            <p:ph idx="1"/>
          </p:nvPr>
        </p:nvSpPr>
        <p:spPr/>
        <p:txBody>
          <a:bodyPr>
            <a:normAutofit/>
          </a:bodyPr>
          <a:lstStyle/>
          <a:p>
            <a:endParaRPr lang="fa-IR" sz="2400" dirty="0" smtClean="0">
              <a:cs typeface="B Yagut" pitchFamily="2" charset="-78"/>
            </a:endParaRPr>
          </a:p>
          <a:p>
            <a:pPr>
              <a:buNone/>
            </a:pPr>
            <a:r>
              <a:rPr lang="fa-IR" sz="2800" dirty="0" smtClean="0">
                <a:cs typeface="B Yagut" pitchFamily="2" charset="-78"/>
              </a:rPr>
              <a:t>خانه بهداشت-پایگاه سلامت</a:t>
            </a:r>
          </a:p>
          <a:p>
            <a:pPr>
              <a:buNone/>
            </a:pPr>
            <a:r>
              <a:rPr lang="fa-IR" sz="2800" dirty="0" smtClean="0">
                <a:cs typeface="B Yagut" pitchFamily="2" charset="-78"/>
              </a:rPr>
              <a:t>مراكز خدمات جامع سلامت روستایی وشهری</a:t>
            </a:r>
          </a:p>
          <a:p>
            <a:pPr>
              <a:buNone/>
            </a:pPr>
            <a:r>
              <a:rPr lang="fa-IR" sz="2800" dirty="0" smtClean="0">
                <a:cs typeface="B Yagut" pitchFamily="2" charset="-78"/>
              </a:rPr>
              <a:t>بيمارستا ن ها</a:t>
            </a:r>
          </a:p>
          <a:p>
            <a:pPr>
              <a:buNone/>
            </a:pPr>
            <a:r>
              <a:rPr lang="fa-IR" sz="2800" dirty="0" smtClean="0">
                <a:cs typeface="B Yagut" pitchFamily="2" charset="-78"/>
              </a:rPr>
              <a:t> مراكز ارايه خدمات درماني خصوصي همچون مطب ها</a:t>
            </a:r>
          </a:p>
          <a:p>
            <a:pPr>
              <a:buNone/>
            </a:pPr>
            <a:r>
              <a:rPr lang="fa-IR" sz="2800" dirty="0" smtClean="0">
                <a:cs typeface="B Yagut" pitchFamily="2" charset="-78"/>
              </a:rPr>
              <a:t> آزمايشگا هها و </a:t>
            </a:r>
            <a:r>
              <a:rPr lang="en-US" sz="2800" dirty="0" smtClean="0">
                <a:cs typeface="B Yagut" pitchFamily="2" charset="-78"/>
              </a:rPr>
              <a:t>…</a:t>
            </a: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08"/>
    </mc:Choice>
    <mc:Fallback xmlns="">
      <p:transition spd="slow" advTm="2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Yagut" pitchFamily="2" charset="-78"/>
              </a:rPr>
              <a:t>زمان گزارش دهی</a:t>
            </a:r>
            <a:r>
              <a:rPr lang="fa-IR" dirty="0" smtClean="0"/>
              <a:t/>
            </a:r>
            <a:br>
              <a:rPr lang="fa-IR" dirty="0" smtClean="0"/>
            </a:br>
            <a:endParaRPr lang="fa-IR" dirty="0"/>
          </a:p>
        </p:txBody>
      </p:sp>
      <p:sp>
        <p:nvSpPr>
          <p:cNvPr id="3" name="Content Placeholder 2"/>
          <p:cNvSpPr>
            <a:spLocks noGrp="1"/>
          </p:cNvSpPr>
          <p:nvPr>
            <p:ph idx="1"/>
          </p:nvPr>
        </p:nvSpPr>
        <p:spPr/>
        <p:txBody>
          <a:bodyPr/>
          <a:lstStyle/>
          <a:p>
            <a:pPr>
              <a:buNone/>
            </a:pPr>
            <a:r>
              <a:rPr lang="fa-IR" dirty="0" smtClean="0"/>
              <a:t>بر </a:t>
            </a:r>
            <a:r>
              <a:rPr lang="fa-IR" dirty="0" smtClean="0">
                <a:cs typeface="B Yagut" pitchFamily="2" charset="-78"/>
              </a:rPr>
              <a:t>حسب مورد بصورت :</a:t>
            </a:r>
          </a:p>
          <a:p>
            <a:pPr>
              <a:buFont typeface="Wingdings" pitchFamily="2" charset="2"/>
              <a:buChar char="ü"/>
            </a:pPr>
            <a:r>
              <a:rPr lang="fa-IR" dirty="0" smtClean="0">
                <a:cs typeface="B Yagut" pitchFamily="2" charset="-78"/>
              </a:rPr>
              <a:t>فوري</a:t>
            </a:r>
          </a:p>
          <a:p>
            <a:pPr>
              <a:buFont typeface="Wingdings" pitchFamily="2" charset="2"/>
              <a:buChar char="ü"/>
            </a:pPr>
            <a:r>
              <a:rPr lang="fa-IR" dirty="0" smtClean="0">
                <a:cs typeface="B Yagut" pitchFamily="2" charset="-78"/>
              </a:rPr>
              <a:t>روزانه</a:t>
            </a:r>
          </a:p>
          <a:p>
            <a:pPr>
              <a:buFont typeface="Wingdings" pitchFamily="2" charset="2"/>
              <a:buChar char="ü"/>
            </a:pPr>
            <a:r>
              <a:rPr lang="fa-IR" dirty="0" smtClean="0">
                <a:cs typeface="B Yagut" pitchFamily="2" charset="-78"/>
              </a:rPr>
              <a:t>هفتگي</a:t>
            </a:r>
          </a:p>
          <a:p>
            <a:pPr>
              <a:buFont typeface="Wingdings" pitchFamily="2" charset="2"/>
              <a:buChar char="ü"/>
            </a:pPr>
            <a:r>
              <a:rPr lang="fa-IR" dirty="0" smtClean="0">
                <a:cs typeface="B Yagut" pitchFamily="2" charset="-78"/>
              </a:rPr>
              <a:t>ماهانه</a:t>
            </a:r>
          </a:p>
          <a:p>
            <a:pPr>
              <a:buFont typeface="Wingdings" pitchFamily="2" charset="2"/>
              <a:buChar char="ü"/>
            </a:pPr>
            <a:r>
              <a:rPr lang="fa-IR" dirty="0" smtClean="0">
                <a:cs typeface="B Yagut" pitchFamily="2" charset="-78"/>
              </a:rPr>
              <a:t>فصلی</a:t>
            </a:r>
          </a:p>
          <a:p>
            <a:pPr>
              <a:buFont typeface="Wingdings" pitchFamily="2" charset="2"/>
              <a:buChar char="ü"/>
            </a:pPr>
            <a:r>
              <a:rPr lang="fa-IR" dirty="0" smtClean="0">
                <a:cs typeface="B Yagut" pitchFamily="2" charset="-78"/>
              </a:rPr>
              <a:t>سالانه</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87"/>
    </mc:Choice>
    <mc:Fallback xmlns="">
      <p:transition spd="slow" advTm="1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مشخصات سند</a:t>
            </a:r>
          </a:p>
        </p:txBody>
      </p:sp>
      <p:sp>
        <p:nvSpPr>
          <p:cNvPr id="3" name="Content Placeholder 2"/>
          <p:cNvSpPr>
            <a:spLocks noGrp="1"/>
          </p:cNvSpPr>
          <p:nvPr>
            <p:ph idx="1"/>
          </p:nvPr>
        </p:nvSpPr>
        <p:spPr>
          <a:xfrm>
            <a:off x="4643438" y="1643050"/>
            <a:ext cx="4186238" cy="3143272"/>
          </a:xfrm>
        </p:spPr>
        <p:txBody>
          <a:bodyPr>
            <a:normAutofit lnSpcReduction="10000"/>
          </a:bodyPr>
          <a:lstStyle/>
          <a:p>
            <a:pPr>
              <a:buNone/>
            </a:pPr>
            <a:r>
              <a:rPr lang="fa-IR" sz="1900" b="1" dirty="0" smtClean="0">
                <a:cs typeface="B Yagut" pitchFamily="2" charset="-78"/>
              </a:rPr>
              <a:t>مشخصات بسته آموزشی</a:t>
            </a:r>
          </a:p>
          <a:p>
            <a:pPr>
              <a:buNone/>
            </a:pPr>
            <a:endParaRPr lang="fa-IR" sz="1900" dirty="0" smtClean="0">
              <a:cs typeface="B Yagut" pitchFamily="2" charset="-78"/>
            </a:endParaRPr>
          </a:p>
          <a:p>
            <a:pPr>
              <a:buNone/>
            </a:pPr>
            <a:r>
              <a:rPr lang="fa-IR" sz="1900" dirty="0" smtClean="0">
                <a:cs typeface="B Yagut" pitchFamily="2" charset="-78"/>
              </a:rPr>
              <a:t>حیطه درس: بیماری های واگیر</a:t>
            </a:r>
          </a:p>
          <a:p>
            <a:pPr>
              <a:buNone/>
            </a:pPr>
            <a:r>
              <a:rPr lang="fa-IR" sz="1900" dirty="0" smtClean="0">
                <a:cs typeface="B Yagut" pitchFamily="2" charset="-78"/>
              </a:rPr>
              <a:t>تاریخ اخرین بازنگری: 15تیر1399</a:t>
            </a:r>
          </a:p>
          <a:p>
            <a:pPr>
              <a:buNone/>
            </a:pPr>
            <a:r>
              <a:rPr lang="fa-IR" sz="1900" smtClean="0">
                <a:cs typeface="B Yagut" pitchFamily="2" charset="-78"/>
              </a:rPr>
              <a:t>نوبت تهیه:2</a:t>
            </a:r>
            <a:endParaRPr lang="fa-IR" sz="1900" dirty="0" smtClean="0">
              <a:cs typeface="B Yagut" pitchFamily="2" charset="-78"/>
            </a:endParaRPr>
          </a:p>
          <a:p>
            <a:pPr>
              <a:buNone/>
            </a:pPr>
            <a:r>
              <a:rPr lang="fa-IR" sz="1900" dirty="0" smtClean="0">
                <a:cs typeface="B Yagut" pitchFamily="2" charset="-78"/>
              </a:rPr>
              <a:t>نام فایل:</a:t>
            </a:r>
            <a:endParaRPr lang="fa-IR" sz="1700" dirty="0" smtClean="0">
              <a:cs typeface="B Yagut" pitchFamily="2" charset="-78"/>
            </a:endParaRPr>
          </a:p>
          <a:p>
            <a:pPr>
              <a:buNone/>
            </a:pPr>
            <a:r>
              <a:rPr lang="en-US" sz="1700" dirty="0" smtClean="0">
                <a:cs typeface="B Yagut" pitchFamily="2" charset="-78"/>
              </a:rPr>
              <a:t> CD-ashnayi-ba-nezam-moraghebat-bimarihaye-vagir-edi2</a:t>
            </a:r>
            <a:r>
              <a:rPr lang="fa-IR" sz="1900" dirty="0" smtClean="0">
                <a:cs typeface="B Yagut" pitchFamily="2" charset="-78"/>
              </a:rPr>
              <a:t>                                                       </a:t>
            </a:r>
            <a:r>
              <a:rPr lang="fa-IR" sz="2000" dirty="0" smtClean="0">
                <a:cs typeface="B Yagut" pitchFamily="2" charset="-78"/>
              </a:rPr>
              <a:t>              </a:t>
            </a:r>
          </a:p>
          <a:p>
            <a:pPr algn="ctr">
              <a:buNone/>
            </a:pPr>
            <a:r>
              <a:rPr lang="fa-IR" sz="2000" dirty="0" smtClean="0">
                <a:cs typeface="B Yagut" pitchFamily="2" charset="-78"/>
              </a:rPr>
              <a:t>                                                                   </a:t>
            </a:r>
            <a:r>
              <a:rPr lang="en-US" sz="2000" dirty="0" smtClean="0">
                <a:cs typeface="B Yagut" pitchFamily="2" charset="-78"/>
              </a:rPr>
              <a:t>            </a:t>
            </a:r>
            <a:r>
              <a:rPr lang="fa-IR" sz="2000" dirty="0" smtClean="0">
                <a:cs typeface="B Yagut" pitchFamily="2" charset="-78"/>
              </a:rPr>
              <a:t> </a:t>
            </a:r>
            <a:endParaRPr lang="en-US" sz="2000" dirty="0" smtClean="0">
              <a:cs typeface="B Yagut" pitchFamily="2" charset="-78"/>
            </a:endParaRPr>
          </a:p>
          <a:p>
            <a:endParaRPr lang="fa-IR" sz="2000" dirty="0" smtClean="0">
              <a:cs typeface="B Yagut" pitchFamily="2" charset="-78"/>
            </a:endParaRPr>
          </a:p>
        </p:txBody>
      </p:sp>
      <p:pic>
        <p:nvPicPr>
          <p:cNvPr id="4" name="Picture 2" descr="C:\Users\SODAGAR\Desktop\n92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24" y="1571612"/>
            <a:ext cx="1000132" cy="10001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0034" y="1500174"/>
            <a:ext cx="3786214" cy="3693319"/>
          </a:xfrm>
          <a:prstGeom prst="rect">
            <a:avLst/>
          </a:prstGeom>
        </p:spPr>
        <p:txBody>
          <a:bodyPr wrap="square">
            <a:spAutoFit/>
          </a:bodyPr>
          <a:lstStyle/>
          <a:p>
            <a:pPr algn="just">
              <a:buNone/>
            </a:pPr>
            <a:r>
              <a:rPr lang="fa-IR" b="1" dirty="0" smtClean="0">
                <a:cs typeface="B Yagut" pitchFamily="2" charset="-78"/>
              </a:rPr>
              <a:t>مشخصات مدرس </a:t>
            </a:r>
          </a:p>
          <a:p>
            <a:pPr algn="just">
              <a:buNone/>
            </a:pPr>
            <a:endParaRPr lang="fa-IR" dirty="0" smtClean="0">
              <a:cs typeface="B Yagut" pitchFamily="2" charset="-78"/>
            </a:endParaRPr>
          </a:p>
          <a:p>
            <a:pPr algn="just">
              <a:buNone/>
            </a:pPr>
            <a:endParaRPr lang="fa-IR" dirty="0" smtClean="0">
              <a:cs typeface="B Yagut" pitchFamily="2" charset="-78"/>
            </a:endParaRPr>
          </a:p>
          <a:p>
            <a:pPr algn="just">
              <a:buNone/>
            </a:pPr>
            <a:endParaRPr lang="fa-IR" dirty="0" smtClean="0">
              <a:cs typeface="B Yagut" pitchFamily="2" charset="-78"/>
            </a:endParaRPr>
          </a:p>
          <a:p>
            <a:pPr algn="just">
              <a:buNone/>
            </a:pPr>
            <a:endParaRPr lang="fa-IR" dirty="0" smtClean="0">
              <a:cs typeface="B Yagut" pitchFamily="2" charset="-78"/>
            </a:endParaRPr>
          </a:p>
          <a:p>
            <a:pPr algn="just">
              <a:buNone/>
            </a:pPr>
            <a:endParaRPr lang="fa-IR" dirty="0" smtClean="0">
              <a:cs typeface="B Yagut" pitchFamily="2" charset="-78"/>
            </a:endParaRPr>
          </a:p>
          <a:p>
            <a:pPr algn="just">
              <a:buNone/>
            </a:pPr>
            <a:r>
              <a:rPr lang="fa-IR" dirty="0" smtClean="0">
                <a:cs typeface="B Yagut" pitchFamily="2" charset="-78"/>
              </a:rPr>
              <a:t>نام ونام خانوادگی:   فرزانه عبداله زاده</a:t>
            </a:r>
          </a:p>
          <a:p>
            <a:pPr algn="just">
              <a:buNone/>
            </a:pPr>
            <a:r>
              <a:rPr lang="en-US" dirty="0" smtClean="0">
                <a:cs typeface="B Yagut" pitchFamily="2" charset="-78"/>
              </a:rPr>
              <a:t>                                                                 </a:t>
            </a:r>
            <a:r>
              <a:rPr lang="fa-IR" dirty="0" smtClean="0">
                <a:cs typeface="B Yagut" pitchFamily="2" charset="-78"/>
              </a:rPr>
              <a:t>مدرک تحصیلی: کارشناس بهداشت عمومی</a:t>
            </a:r>
          </a:p>
          <a:p>
            <a:pPr algn="just">
              <a:buNone/>
            </a:pPr>
            <a:r>
              <a:rPr lang="en-US" dirty="0" smtClean="0">
                <a:cs typeface="B Yagut" pitchFamily="2" charset="-78"/>
              </a:rPr>
              <a:t>                                                         </a:t>
            </a:r>
            <a:endParaRPr lang="fa-IR" dirty="0" smtClean="0">
              <a:cs typeface="B Yagut" pitchFamily="2" charset="-78"/>
            </a:endParaRPr>
          </a:p>
          <a:p>
            <a:pPr algn="just">
              <a:buNone/>
            </a:pPr>
            <a:r>
              <a:rPr lang="fa-IR" dirty="0" smtClean="0">
                <a:cs typeface="B Yagut" pitchFamily="2" charset="-78"/>
              </a:rPr>
              <a:t>موقعیت اشتغال سازمانی: مربی مرکزآموزش بهورزی شهرستان زاهدان-دانشگاه علوم پزشکی وخدمات بهداشتی درمانی زاهدان</a:t>
            </a:r>
            <a:endParaRPr lang="en-US" dirty="0">
              <a:cs typeface="B Yagut" pitchFamily="2"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95"/>
    </mc:Choice>
    <mc:Fallback xmlns="">
      <p:transition spd="slow" advTm="1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Yagut" pitchFamily="2" charset="-78"/>
              </a:rPr>
              <a:t>وسیله گزارش دهی</a:t>
            </a:r>
            <a:r>
              <a:rPr lang="fa-IR" dirty="0" smtClean="0"/>
              <a:t/>
            </a:r>
            <a:br>
              <a:rPr lang="fa-IR" dirty="0" smtClean="0"/>
            </a:br>
            <a:endParaRPr lang="fa-IR" dirty="0"/>
          </a:p>
        </p:txBody>
      </p:sp>
      <p:sp>
        <p:nvSpPr>
          <p:cNvPr id="3" name="Content Placeholder 2"/>
          <p:cNvSpPr>
            <a:spLocks noGrp="1"/>
          </p:cNvSpPr>
          <p:nvPr>
            <p:ph idx="1"/>
          </p:nvPr>
        </p:nvSpPr>
        <p:spPr/>
        <p:txBody>
          <a:bodyPr/>
          <a:lstStyle/>
          <a:p>
            <a:pPr>
              <a:buNone/>
            </a:pPr>
            <a:r>
              <a:rPr lang="fa-IR" dirty="0" smtClean="0">
                <a:cs typeface="B Yagut" pitchFamily="2" charset="-78"/>
              </a:rPr>
              <a:t>بر حسب مورد بصورت :</a:t>
            </a:r>
          </a:p>
          <a:p>
            <a:pPr>
              <a:buFont typeface="Wingdings" pitchFamily="2" charset="2"/>
              <a:buChar char="ü"/>
            </a:pPr>
            <a:r>
              <a:rPr lang="fa-IR" dirty="0" smtClean="0">
                <a:cs typeface="B Yagut" pitchFamily="2" charset="-78"/>
              </a:rPr>
              <a:t>تلفني</a:t>
            </a:r>
          </a:p>
          <a:p>
            <a:pPr>
              <a:buFont typeface="Wingdings" pitchFamily="2" charset="2"/>
              <a:buChar char="ü"/>
            </a:pPr>
            <a:r>
              <a:rPr lang="fa-IR" dirty="0" smtClean="0">
                <a:cs typeface="B Yagut" pitchFamily="2" charset="-78"/>
              </a:rPr>
              <a:t> پيك</a:t>
            </a:r>
          </a:p>
          <a:p>
            <a:pPr>
              <a:buFont typeface="Wingdings" pitchFamily="2" charset="2"/>
              <a:buChar char="ü"/>
            </a:pPr>
            <a:r>
              <a:rPr lang="fa-IR" dirty="0" smtClean="0">
                <a:cs typeface="B Yagut" pitchFamily="2" charset="-78"/>
              </a:rPr>
              <a:t> كتبي</a:t>
            </a:r>
            <a:endParaRPr lang="fa-IR"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6"/>
    </mc:Choice>
    <mc:Fallback xmlns="">
      <p:transition spd="slow" advTm="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Yagut" pitchFamily="2" charset="-78"/>
              </a:rPr>
              <a:t>محل تجزيه و تحليل گزارش  </a:t>
            </a:r>
            <a:r>
              <a:rPr lang="en-US" dirty="0" smtClean="0">
                <a:cs typeface="B Yagut" pitchFamily="2" charset="-78"/>
              </a:rPr>
              <a:t/>
            </a:r>
            <a:br>
              <a:rPr lang="en-US" dirty="0" smtClean="0">
                <a:cs typeface="B Yagut" pitchFamily="2" charset="-78"/>
              </a:rPr>
            </a:br>
            <a:endParaRPr lang="fa-IR" dirty="0"/>
          </a:p>
        </p:txBody>
      </p:sp>
      <p:sp>
        <p:nvSpPr>
          <p:cNvPr id="3" name="Content Placeholder 2"/>
          <p:cNvSpPr>
            <a:spLocks noGrp="1"/>
          </p:cNvSpPr>
          <p:nvPr>
            <p:ph idx="1"/>
          </p:nvPr>
        </p:nvSpPr>
        <p:spPr/>
        <p:txBody>
          <a:bodyPr>
            <a:normAutofit/>
          </a:bodyPr>
          <a:lstStyle/>
          <a:p>
            <a:pPr>
              <a:buNone/>
            </a:pPr>
            <a:r>
              <a:rPr lang="fa-IR" sz="2800" dirty="0" smtClean="0">
                <a:cs typeface="B Yagut" pitchFamily="2" charset="-78"/>
              </a:rPr>
              <a:t>در </a:t>
            </a:r>
            <a:r>
              <a:rPr lang="fa-IR" sz="2800" dirty="0">
                <a:cs typeface="B Yagut" pitchFamily="2" charset="-78"/>
              </a:rPr>
              <a:t>واحد هاي مبارزه با </a:t>
            </a:r>
            <a:r>
              <a:rPr lang="fa-IR" sz="2800" dirty="0" smtClean="0">
                <a:cs typeface="B Yagut" pitchFamily="2" charset="-78"/>
              </a:rPr>
              <a:t>بيماري هاي </a:t>
            </a:r>
            <a:r>
              <a:rPr lang="fa-IR" sz="2800" dirty="0">
                <a:cs typeface="B Yagut" pitchFamily="2" charset="-78"/>
              </a:rPr>
              <a:t>سطح شهرستان، </a:t>
            </a:r>
            <a:r>
              <a:rPr lang="fa-IR" sz="2800" dirty="0" smtClean="0">
                <a:cs typeface="B Yagut" pitchFamily="2" charset="-78"/>
              </a:rPr>
              <a:t>استان</a:t>
            </a:r>
          </a:p>
          <a:p>
            <a:pPr>
              <a:buNone/>
            </a:pPr>
            <a:r>
              <a:rPr lang="fa-IR" sz="2800" dirty="0" smtClean="0">
                <a:cs typeface="B Yagut" pitchFamily="2" charset="-78"/>
              </a:rPr>
              <a:t>،دانشگاه</a:t>
            </a:r>
            <a:r>
              <a:rPr lang="en-US" sz="2800" dirty="0">
                <a:cs typeface="B Yagut" pitchFamily="2" charset="-78"/>
              </a:rPr>
              <a:t>) </a:t>
            </a:r>
            <a:r>
              <a:rPr lang="fa-IR" sz="2800" dirty="0">
                <a:cs typeface="B Yagut" pitchFamily="2" charset="-78"/>
              </a:rPr>
              <a:t>و كشور</a:t>
            </a:r>
            <a:r>
              <a:rPr lang="en-US" sz="2800" dirty="0">
                <a:cs typeface="B Yagut" pitchFamily="2" charset="-78"/>
              </a:rPr>
              <a:t> (</a:t>
            </a:r>
            <a:r>
              <a:rPr lang="fa-IR" sz="2800" dirty="0">
                <a:cs typeface="B Yagut" pitchFamily="2" charset="-78"/>
              </a:rPr>
              <a:t>مركز مديريت </a:t>
            </a:r>
            <a:r>
              <a:rPr lang="fa-IR" sz="2800" dirty="0" smtClean="0">
                <a:cs typeface="B Yagut" pitchFamily="2" charset="-78"/>
              </a:rPr>
              <a:t>بيماري ها.</a:t>
            </a:r>
            <a:endParaRPr lang="en-US"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62"/>
    </mc:Choice>
    <mc:Fallback xmlns="">
      <p:transition spd="slow" advTm="2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prstClr val="black"/>
                </a:solidFill>
                <a:cs typeface="B Yagut" panose="00000400000000000000" pitchFamily="2" charset="-78"/>
              </a:rPr>
              <a:t>بیماری</a:t>
            </a:r>
            <a:r>
              <a:rPr lang="en-US" sz="4000" dirty="0">
                <a:solidFill>
                  <a:prstClr val="black"/>
                </a:solidFill>
                <a:cs typeface="B Yagut" panose="00000400000000000000" pitchFamily="2" charset="-78"/>
              </a:rPr>
              <a:t> </a:t>
            </a:r>
            <a:r>
              <a:rPr lang="fa-IR" sz="4000" dirty="0">
                <a:solidFill>
                  <a:prstClr val="black"/>
                </a:solidFill>
                <a:cs typeface="B Yagut" panose="00000400000000000000" pitchFamily="2" charset="-78"/>
              </a:rPr>
              <a:t>های مشمول گزارش فوری (تلفنی)</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8014775"/>
              </p:ext>
            </p:extLst>
          </p:nvPr>
        </p:nvGraphicFramePr>
        <p:xfrm>
          <a:off x="251520" y="1700808"/>
          <a:ext cx="8229600" cy="39014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1207104212"/>
                    </a:ext>
                  </a:extLst>
                </a:gridCol>
                <a:gridCol w="2743200">
                  <a:extLst>
                    <a:ext uri="{9D8B030D-6E8A-4147-A177-3AD203B41FA5}">
                      <a16:colId xmlns:a16="http://schemas.microsoft.com/office/drawing/2014/main" xmlns="" val="3168777518"/>
                    </a:ext>
                  </a:extLst>
                </a:gridCol>
                <a:gridCol w="2743200">
                  <a:extLst>
                    <a:ext uri="{9D8B030D-6E8A-4147-A177-3AD203B41FA5}">
                      <a16:colId xmlns:a16="http://schemas.microsoft.com/office/drawing/2014/main" xmlns="" val="3500030688"/>
                    </a:ext>
                  </a:extLst>
                </a:gridCol>
              </a:tblGrid>
              <a:tr h="370840">
                <a:tc>
                  <a:txBody>
                    <a:bodyPr/>
                    <a:lstStyle/>
                    <a:p>
                      <a:r>
                        <a:rPr lang="fa-IR" sz="2400" b="0" dirty="0" smtClean="0">
                          <a:solidFill>
                            <a:schemeClr val="tx1"/>
                          </a:solidFill>
                          <a:cs typeface="B Yagut" panose="00000400000000000000" pitchFamily="2" charset="-78"/>
                        </a:rPr>
                        <a:t>تب های خونریزی</a:t>
                      </a:r>
                      <a:r>
                        <a:rPr lang="fa-IR" sz="2400" b="0" baseline="0" dirty="0" smtClean="0">
                          <a:solidFill>
                            <a:schemeClr val="tx1"/>
                          </a:solidFill>
                          <a:cs typeface="B Yagut" panose="00000400000000000000" pitchFamily="2" charset="-78"/>
                        </a:rPr>
                        <a:t> دهنده</a:t>
                      </a:r>
                      <a:endParaRPr lang="en-US" sz="2400" b="0" dirty="0">
                        <a:solidFill>
                          <a:schemeClr val="tx1"/>
                        </a:solidFill>
                        <a:cs typeface="B Yagut" panose="00000400000000000000" pitchFamily="2" charset="-78"/>
                      </a:endParaRPr>
                    </a:p>
                  </a:txBody>
                  <a:tcPr>
                    <a:solidFill>
                      <a:schemeClr val="accent2">
                        <a:lumMod val="60000"/>
                        <a:lumOff val="40000"/>
                      </a:schemeClr>
                    </a:solidFill>
                  </a:tcPr>
                </a:tc>
                <a:tc>
                  <a:txBody>
                    <a:bodyPr/>
                    <a:lstStyle/>
                    <a:p>
                      <a:r>
                        <a:rPr lang="fa-IR" sz="2400" b="0" dirty="0" smtClean="0">
                          <a:solidFill>
                            <a:schemeClr val="tx1"/>
                          </a:solidFill>
                          <a:cs typeface="B Yagut" panose="00000400000000000000" pitchFamily="2" charset="-78"/>
                        </a:rPr>
                        <a:t>کزاز نوزادی</a:t>
                      </a:r>
                      <a:endParaRPr lang="en-US" sz="2400" b="0" dirty="0">
                        <a:solidFill>
                          <a:schemeClr val="tx1"/>
                        </a:solidFill>
                        <a:cs typeface="B Yagut" panose="00000400000000000000" pitchFamily="2" charset="-78"/>
                      </a:endParaRPr>
                    </a:p>
                  </a:txBody>
                  <a:tcPr>
                    <a:solidFill>
                      <a:schemeClr val="accent2">
                        <a:lumMod val="60000"/>
                        <a:lumOff val="40000"/>
                      </a:schemeClr>
                    </a:solidFill>
                  </a:tcPr>
                </a:tc>
                <a:tc>
                  <a:txBody>
                    <a:bodyPr/>
                    <a:lstStyle/>
                    <a:p>
                      <a:r>
                        <a:rPr kumimoji="0" lang="fa-IR" sz="2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وبا</a:t>
                      </a:r>
                      <a:endParaRPr lang="en-US" sz="1800" b="0" dirty="0">
                        <a:cs typeface="B Yagut" panose="00000400000000000000" pitchFamily="2" charset="-78"/>
                      </a:endParaRPr>
                    </a:p>
                  </a:txBody>
                  <a:tcPr>
                    <a:solidFill>
                      <a:schemeClr val="accent2">
                        <a:lumMod val="60000"/>
                        <a:lumOff val="40000"/>
                      </a:schemeClr>
                    </a:solidFill>
                  </a:tcPr>
                </a:tc>
                <a:extLst>
                  <a:ext uri="{0D108BD9-81ED-4DB2-BD59-A6C34878D82A}">
                    <a16:rowId xmlns:a16="http://schemas.microsoft.com/office/drawing/2014/main" xmlns="" val="46575103"/>
                  </a:ext>
                </a:extLst>
              </a:tr>
              <a:tr h="370840">
                <a:tc>
                  <a:txBody>
                    <a:bodyPr/>
                    <a:lstStyle/>
                    <a:p>
                      <a:r>
                        <a:rPr lang="fa-IR" sz="2400" dirty="0" smtClean="0">
                          <a:cs typeface="B Yagut" panose="00000400000000000000" pitchFamily="2" charset="-78"/>
                        </a:rPr>
                        <a:t>بوتولیسم</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مننژیت</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فلج شل حاد</a:t>
                      </a:r>
                      <a:endParaRPr lang="en-US" sz="2400" dirty="0">
                        <a:cs typeface="B Yagut" panose="00000400000000000000" pitchFamily="2" charset="-78"/>
                      </a:endParaRPr>
                    </a:p>
                  </a:txBody>
                  <a:tcPr>
                    <a:solidFill>
                      <a:schemeClr val="accent2">
                        <a:lumMod val="60000"/>
                        <a:lumOff val="40000"/>
                      </a:schemeClr>
                    </a:solidFill>
                  </a:tcPr>
                </a:tc>
                <a:extLst>
                  <a:ext uri="{0D108BD9-81ED-4DB2-BD59-A6C34878D82A}">
                    <a16:rowId xmlns:a16="http://schemas.microsoft.com/office/drawing/2014/main" xmlns="" val="1368065731"/>
                  </a:ext>
                </a:extLst>
              </a:tr>
              <a:tr h="370840">
                <a:tc>
                  <a:txBody>
                    <a:bodyPr/>
                    <a:lstStyle/>
                    <a:p>
                      <a:r>
                        <a:rPr lang="fa-IR" sz="2400" dirty="0" smtClean="0">
                          <a:cs typeface="B Yagut" panose="00000400000000000000" pitchFamily="2" charset="-78"/>
                        </a:rPr>
                        <a:t>سی</a:t>
                      </a:r>
                      <a:r>
                        <a:rPr lang="fa-IR" sz="2400" baseline="0" dirty="0" smtClean="0">
                          <a:cs typeface="B Yagut" panose="00000400000000000000" pitchFamily="2" charset="-78"/>
                        </a:rPr>
                        <a:t>اه زخم تنفسی</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طاعون</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سرخک</a:t>
                      </a:r>
                      <a:endParaRPr lang="en-US" sz="2400" dirty="0">
                        <a:cs typeface="B Yagut" panose="00000400000000000000" pitchFamily="2" charset="-78"/>
                      </a:endParaRPr>
                    </a:p>
                  </a:txBody>
                  <a:tcPr>
                    <a:solidFill>
                      <a:schemeClr val="accent2">
                        <a:lumMod val="60000"/>
                        <a:lumOff val="40000"/>
                      </a:schemeClr>
                    </a:solidFill>
                  </a:tcPr>
                </a:tc>
                <a:extLst>
                  <a:ext uri="{0D108BD9-81ED-4DB2-BD59-A6C34878D82A}">
                    <a16:rowId xmlns:a16="http://schemas.microsoft.com/office/drawing/2014/main" xmlns="" val="3541911222"/>
                  </a:ext>
                </a:extLst>
              </a:tr>
              <a:tr h="370840">
                <a:tc>
                  <a:txBody>
                    <a:bodyPr/>
                    <a:lstStyle/>
                    <a:p>
                      <a:r>
                        <a:rPr lang="fa-IR" sz="2400" dirty="0" smtClean="0">
                          <a:cs typeface="B Yagut" panose="00000400000000000000" pitchFamily="2" charset="-78"/>
                        </a:rPr>
                        <a:t>حیوان گزیدگی</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تیفوس</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سندروم سرخجه مادرزادی</a:t>
                      </a:r>
                      <a:endParaRPr lang="en-US" sz="2400" dirty="0">
                        <a:cs typeface="B Yagut" panose="00000400000000000000" pitchFamily="2" charset="-78"/>
                      </a:endParaRPr>
                    </a:p>
                  </a:txBody>
                  <a:tcPr>
                    <a:solidFill>
                      <a:schemeClr val="accent2">
                        <a:lumMod val="60000"/>
                        <a:lumOff val="40000"/>
                      </a:schemeClr>
                    </a:solidFill>
                  </a:tcPr>
                </a:tc>
                <a:extLst>
                  <a:ext uri="{0D108BD9-81ED-4DB2-BD59-A6C34878D82A}">
                    <a16:rowId xmlns:a16="http://schemas.microsoft.com/office/drawing/2014/main" xmlns="" val="3888314631"/>
                  </a:ext>
                </a:extLst>
              </a:tr>
              <a:tr h="370840">
                <a:tc>
                  <a:txBody>
                    <a:bodyPr/>
                    <a:lstStyle/>
                    <a:p>
                      <a:r>
                        <a:rPr lang="fa-IR" sz="2400" dirty="0" smtClean="0">
                          <a:cs typeface="B Yagut" panose="00000400000000000000" pitchFamily="2" charset="-78"/>
                        </a:rPr>
                        <a:t>هرگونه</a:t>
                      </a:r>
                      <a:r>
                        <a:rPr lang="fa-IR" sz="2400" baseline="0" dirty="0" smtClean="0">
                          <a:cs typeface="B Yagut" panose="00000400000000000000" pitchFamily="2" charset="-78"/>
                        </a:rPr>
                        <a:t> افزایش ناگهانی بیماری های عفونی</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تب زرد</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سیاه سرفه</a:t>
                      </a:r>
                      <a:endParaRPr lang="en-US" sz="2400" dirty="0">
                        <a:cs typeface="B Yagut" panose="00000400000000000000" pitchFamily="2" charset="-78"/>
                      </a:endParaRPr>
                    </a:p>
                  </a:txBody>
                  <a:tcPr>
                    <a:solidFill>
                      <a:schemeClr val="accent2">
                        <a:lumMod val="60000"/>
                        <a:lumOff val="40000"/>
                      </a:schemeClr>
                    </a:solidFill>
                  </a:tcPr>
                </a:tc>
                <a:extLst>
                  <a:ext uri="{0D108BD9-81ED-4DB2-BD59-A6C34878D82A}">
                    <a16:rowId xmlns:a16="http://schemas.microsoft.com/office/drawing/2014/main" xmlns="" val="828720040"/>
                  </a:ext>
                </a:extLst>
              </a:tr>
              <a:tr h="370840">
                <a:tc>
                  <a:txBody>
                    <a:bodyPr/>
                    <a:lstStyle/>
                    <a:p>
                      <a:r>
                        <a:rPr lang="fa-IR" sz="2400" dirty="0" smtClean="0">
                          <a:cs typeface="B Yagut" panose="00000400000000000000" pitchFamily="2" charset="-78"/>
                        </a:rPr>
                        <a:t>عوارض فوری متعاقب ایمن سازی</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مالاریا</a:t>
                      </a:r>
                      <a:endParaRPr lang="en-US" sz="2400" dirty="0">
                        <a:cs typeface="B Yagut" panose="00000400000000000000" pitchFamily="2" charset="-78"/>
                      </a:endParaRPr>
                    </a:p>
                  </a:txBody>
                  <a:tcPr>
                    <a:solidFill>
                      <a:schemeClr val="accent2">
                        <a:lumMod val="60000"/>
                        <a:lumOff val="40000"/>
                      </a:schemeClr>
                    </a:solidFill>
                  </a:tcPr>
                </a:tc>
                <a:tc>
                  <a:txBody>
                    <a:bodyPr/>
                    <a:lstStyle/>
                    <a:p>
                      <a:r>
                        <a:rPr lang="fa-IR" sz="2400" dirty="0" smtClean="0">
                          <a:cs typeface="B Yagut" panose="00000400000000000000" pitchFamily="2" charset="-78"/>
                        </a:rPr>
                        <a:t>دیفتری</a:t>
                      </a:r>
                      <a:endParaRPr lang="en-US" sz="2400" dirty="0">
                        <a:cs typeface="B Yagut" panose="00000400000000000000" pitchFamily="2" charset="-78"/>
                      </a:endParaRPr>
                    </a:p>
                  </a:txBody>
                  <a:tcPr>
                    <a:solidFill>
                      <a:schemeClr val="accent2">
                        <a:lumMod val="60000"/>
                        <a:lumOff val="40000"/>
                      </a:schemeClr>
                    </a:solidFill>
                  </a:tcPr>
                </a:tc>
                <a:extLst>
                  <a:ext uri="{0D108BD9-81ED-4DB2-BD59-A6C34878D82A}">
                    <a16:rowId xmlns:a16="http://schemas.microsoft.com/office/drawing/2014/main" xmlns="" val="3117999422"/>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3090506"/>
      </p:ext>
    </p:extLst>
  </p:cSld>
  <p:clrMapOvr>
    <a:masterClrMapping/>
  </p:clrMapOvr>
  <mc:AlternateContent xmlns:mc="http://schemas.openxmlformats.org/markup-compatibility/2006" xmlns:p14="http://schemas.microsoft.com/office/powerpoint/2010/main">
    <mc:Choice Requires="p14">
      <p:transition spd="slow" p14:dur="2000" advTm="37825"/>
    </mc:Choice>
    <mc:Fallback xmlns="">
      <p:transition spd="slow" advTm="3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a:solidFill>
                  <a:prstClr val="black"/>
                </a:solidFill>
                <a:cs typeface="B Yagut" pitchFamily="2" charset="-78"/>
              </a:rPr>
              <a:t>بیماری</a:t>
            </a:r>
            <a:r>
              <a:rPr lang="en-US" sz="4000" dirty="0">
                <a:solidFill>
                  <a:prstClr val="black"/>
                </a:solidFill>
                <a:cs typeface="B Yagut" pitchFamily="2" charset="-78"/>
              </a:rPr>
              <a:t> </a:t>
            </a:r>
            <a:r>
              <a:rPr lang="fa-IR" sz="4000" dirty="0">
                <a:solidFill>
                  <a:prstClr val="black"/>
                </a:solidFill>
                <a:cs typeface="B Yagut" pitchFamily="2" charset="-78"/>
              </a:rPr>
              <a:t>های مشمول گزارش غیر فوری (کتبی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7034878"/>
              </p:ext>
            </p:extLst>
          </p:nvPr>
        </p:nvGraphicFramePr>
        <p:xfrm>
          <a:off x="457200" y="1600200"/>
          <a:ext cx="8229600" cy="46939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3988074916"/>
                    </a:ext>
                  </a:extLst>
                </a:gridCol>
                <a:gridCol w="2743200">
                  <a:extLst>
                    <a:ext uri="{9D8B030D-6E8A-4147-A177-3AD203B41FA5}">
                      <a16:colId xmlns:a16="http://schemas.microsoft.com/office/drawing/2014/main" xmlns="" val="3637803091"/>
                    </a:ext>
                  </a:extLst>
                </a:gridCol>
                <a:gridCol w="2743200">
                  <a:extLst>
                    <a:ext uri="{9D8B030D-6E8A-4147-A177-3AD203B41FA5}">
                      <a16:colId xmlns:a16="http://schemas.microsoft.com/office/drawing/2014/main" xmlns="" val="2135430588"/>
                    </a:ext>
                  </a:extLst>
                </a:gridCol>
              </a:tblGrid>
              <a:tr h="370840">
                <a:tc>
                  <a:txBody>
                    <a:bodyPr/>
                    <a:lstStyle/>
                    <a:p>
                      <a:r>
                        <a:rPr kumimoji="0" lang="fa-IR" sz="2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پدیکولوزیس</a:t>
                      </a:r>
                      <a:endParaRPr lang="en-US" sz="1800" b="0" dirty="0">
                        <a:cs typeface="B Yagut" panose="00000400000000000000" pitchFamily="2" charset="-78"/>
                      </a:endParaRPr>
                    </a:p>
                  </a:txBody>
                  <a:tcPr>
                    <a:solidFill>
                      <a:schemeClr val="accent3">
                        <a:lumMod val="60000"/>
                        <a:lumOff val="40000"/>
                      </a:schemeClr>
                    </a:solidFill>
                  </a:tcPr>
                </a:tc>
                <a:tc>
                  <a:txBody>
                    <a:bodyPr/>
                    <a:lstStyle/>
                    <a:p>
                      <a:r>
                        <a:rPr kumimoji="0" lang="fa-IR" sz="2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انواع هپاتیت ویروسی</a:t>
                      </a:r>
                      <a:endParaRPr lang="en-US" sz="1800" b="0" dirty="0">
                        <a:cs typeface="B Yagut" panose="00000400000000000000" pitchFamily="2" charset="-78"/>
                      </a:endParaRPr>
                    </a:p>
                  </a:txBody>
                  <a:tcPr>
                    <a:solidFill>
                      <a:schemeClr val="accent3">
                        <a:lumMod val="60000"/>
                        <a:lumOff val="40000"/>
                      </a:schemeClr>
                    </a:solidFill>
                  </a:tcPr>
                </a:tc>
                <a:tc>
                  <a:txBody>
                    <a:bodyPr/>
                    <a:lstStyle/>
                    <a:p>
                      <a:r>
                        <a:rPr kumimoji="0" lang="fa-IR" sz="32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سل</a:t>
                      </a:r>
                      <a:endParaRPr lang="en-US" sz="20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3266371823"/>
                  </a:ext>
                </a:extLst>
              </a:tr>
              <a:tr h="370840">
                <a:tc>
                  <a:txBody>
                    <a:bodyPr/>
                    <a:lstStyle/>
                    <a:p>
                      <a:r>
                        <a:rPr lang="fa-IR" sz="2400" b="0" dirty="0" smtClean="0">
                          <a:cs typeface="B Yagut" panose="00000400000000000000" pitchFamily="2" charset="-78"/>
                        </a:rPr>
                        <a:t>فاسیولازیس</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تب تیفویید</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جذام</a:t>
                      </a:r>
                      <a:endParaRPr lang="en-US" sz="24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1323643625"/>
                  </a:ext>
                </a:extLst>
              </a:tr>
              <a:tr h="370840">
                <a:tc>
                  <a:txBody>
                    <a:bodyPr/>
                    <a:lstStyle/>
                    <a:p>
                      <a:r>
                        <a:rPr lang="fa-IR" sz="2400" b="0" dirty="0" smtClean="0">
                          <a:cs typeface="B Yagut" panose="00000400000000000000" pitchFamily="2" charset="-78"/>
                        </a:rPr>
                        <a:t>شیستوزومیازیس</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سیاه زخم</a:t>
                      </a:r>
                      <a:r>
                        <a:rPr lang="fa-IR" sz="2400" b="0" baseline="0" dirty="0" smtClean="0">
                          <a:cs typeface="B Yagut" panose="00000400000000000000" pitchFamily="2" charset="-78"/>
                        </a:rPr>
                        <a:t> جلدی</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کزاز</a:t>
                      </a:r>
                      <a:r>
                        <a:rPr lang="fa-IR" sz="2400" b="0" baseline="0" dirty="0" smtClean="0">
                          <a:cs typeface="B Yagut" panose="00000400000000000000" pitchFamily="2" charset="-78"/>
                        </a:rPr>
                        <a:t> بالغین</a:t>
                      </a:r>
                      <a:endParaRPr lang="en-US" sz="24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3290064796"/>
                  </a:ext>
                </a:extLst>
              </a:tr>
              <a:tr h="370840">
                <a:tc>
                  <a:txBody>
                    <a:bodyPr/>
                    <a:lstStyle/>
                    <a:p>
                      <a:r>
                        <a:rPr lang="fa-IR" sz="2400" b="0" dirty="0" smtClean="0">
                          <a:cs typeface="B Yagut" panose="00000400000000000000" pitchFamily="2" charset="-78"/>
                        </a:rPr>
                        <a:t>شیگلوزیس</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کالا آزار</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ایدز و عفونت </a:t>
                      </a:r>
                      <a:r>
                        <a:rPr kumimoji="0" lang="en-US" sz="32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HIV</a:t>
                      </a:r>
                      <a:endParaRPr lang="en-US" sz="24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773654096"/>
                  </a:ext>
                </a:extLst>
              </a:tr>
              <a:tr h="370840">
                <a:tc>
                  <a:txBody>
                    <a:bodyPr/>
                    <a:lstStyle/>
                    <a:p>
                      <a:r>
                        <a:rPr lang="fa-IR" sz="2400" b="0" dirty="0" smtClean="0">
                          <a:cs typeface="B Yagut" panose="00000400000000000000" pitchFamily="2" charset="-78"/>
                        </a:rPr>
                        <a:t>فشار خون</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سالک</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بیماری</a:t>
                      </a:r>
                      <a:r>
                        <a:rPr lang="fa-IR" sz="2400" b="0" baseline="0" dirty="0" smtClean="0">
                          <a:cs typeface="B Yagut" panose="00000400000000000000" pitchFamily="2" charset="-78"/>
                        </a:rPr>
                        <a:t> های مقاربتی</a:t>
                      </a:r>
                      <a:endParaRPr lang="en-US" sz="24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2913455225"/>
                  </a:ext>
                </a:extLst>
              </a:tr>
              <a:tr h="370840">
                <a:tc>
                  <a:txBody>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None/>
                        <a:tabLst/>
                        <a:defRPr/>
                      </a:pPr>
                      <a:r>
                        <a:rPr kumimoji="0" lang="fa-IR" sz="2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فنیل کتونوری</a:t>
                      </a:r>
                      <a:endParaRPr lang="en-US" sz="18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اختلالات</a:t>
                      </a:r>
                      <a:r>
                        <a:rPr lang="fa-IR" sz="2400" b="0" baseline="0" dirty="0" smtClean="0">
                          <a:cs typeface="B Yagut" panose="00000400000000000000" pitchFamily="2" charset="-78"/>
                        </a:rPr>
                        <a:t> روان پزشکی</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kumimoji="0" lang="fa-IR" sz="2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لپتوسپیروزیس</a:t>
                      </a:r>
                      <a:r>
                        <a:rPr kumimoji="0" lang="en-US" sz="28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rPr>
                        <a:t> </a:t>
                      </a:r>
                      <a:endParaRPr lang="en-US" sz="18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170701203"/>
                  </a:ext>
                </a:extLst>
              </a:tr>
              <a:tr h="370840">
                <a:tc>
                  <a:txBody>
                    <a:bodyPr/>
                    <a:lstStyle/>
                    <a:p>
                      <a:r>
                        <a:rPr lang="fa-IR" sz="2400" b="0" dirty="0" smtClean="0">
                          <a:cs typeface="B Yagut" panose="00000400000000000000" pitchFamily="2" charset="-78"/>
                        </a:rPr>
                        <a:t>دیابت</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اختلالات</a:t>
                      </a:r>
                      <a:r>
                        <a:rPr lang="fa-IR" sz="2400" b="0" baseline="0" dirty="0" smtClean="0">
                          <a:cs typeface="B Yagut" panose="00000400000000000000" pitchFamily="2" charset="-78"/>
                        </a:rPr>
                        <a:t> مصرف مواد</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عوارض فوری</a:t>
                      </a:r>
                      <a:r>
                        <a:rPr lang="fa-IR" sz="2400" b="0" baseline="0" dirty="0" smtClean="0">
                          <a:cs typeface="B Yagut" panose="00000400000000000000" pitchFamily="2" charset="-78"/>
                        </a:rPr>
                        <a:t> متعاقب ایمنسازی</a:t>
                      </a:r>
                      <a:endParaRPr lang="en-US" sz="24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574239522"/>
                  </a:ext>
                </a:extLst>
              </a:tr>
              <a:tr h="370840">
                <a:tc>
                  <a:txBody>
                    <a:bodyPr/>
                    <a:lstStyle/>
                    <a:p>
                      <a:r>
                        <a:rPr lang="fa-IR" sz="2400" b="0" dirty="0" smtClean="0">
                          <a:cs typeface="B Yagut" panose="00000400000000000000" pitchFamily="2" charset="-78"/>
                        </a:rPr>
                        <a:t>کم کاری تیرویید</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تالاسمی</a:t>
                      </a:r>
                      <a:endParaRPr lang="en-US" sz="2400" b="0" dirty="0">
                        <a:cs typeface="B Yagut" panose="00000400000000000000" pitchFamily="2" charset="-78"/>
                      </a:endParaRPr>
                    </a:p>
                  </a:txBody>
                  <a:tcPr>
                    <a:solidFill>
                      <a:schemeClr val="accent3">
                        <a:lumMod val="60000"/>
                        <a:lumOff val="40000"/>
                      </a:schemeClr>
                    </a:solidFill>
                  </a:tcPr>
                </a:tc>
                <a:tc>
                  <a:txBody>
                    <a:bodyPr/>
                    <a:lstStyle/>
                    <a:p>
                      <a:r>
                        <a:rPr lang="fa-IR" sz="2400" b="0" dirty="0" smtClean="0">
                          <a:cs typeface="B Yagut" panose="00000400000000000000" pitchFamily="2" charset="-78"/>
                        </a:rPr>
                        <a:t>تب مالت</a:t>
                      </a:r>
                      <a:endParaRPr lang="en-US" sz="2400" b="0" dirty="0">
                        <a:cs typeface="B Yagut" panose="00000400000000000000" pitchFamily="2" charset="-78"/>
                      </a:endParaRPr>
                    </a:p>
                  </a:txBody>
                  <a:tcPr>
                    <a:solidFill>
                      <a:schemeClr val="accent3">
                        <a:lumMod val="60000"/>
                        <a:lumOff val="40000"/>
                      </a:schemeClr>
                    </a:solidFill>
                  </a:tcPr>
                </a:tc>
                <a:extLst>
                  <a:ext uri="{0D108BD9-81ED-4DB2-BD59-A6C34878D82A}">
                    <a16:rowId xmlns:a16="http://schemas.microsoft.com/office/drawing/2014/main" xmlns="" val="219606293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2006176"/>
      </p:ext>
    </p:extLst>
  </p:cSld>
  <p:clrMapOvr>
    <a:masterClrMapping/>
  </p:clrMapOvr>
  <mc:AlternateContent xmlns:mc="http://schemas.openxmlformats.org/markup-compatibility/2006" xmlns:p14="http://schemas.microsoft.com/office/powerpoint/2010/main">
    <mc:Choice Requires="p14">
      <p:transition spd="slow" p14:dur="2000" advTm="46095"/>
    </mc:Choice>
    <mc:Fallback xmlns="">
      <p:transition spd="slow" advTm="4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بیماری های مشمول گزارش بین المللی</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fontScale="85000" lnSpcReduction="20000"/>
          </a:bodyPr>
          <a:lstStyle/>
          <a:p>
            <a:r>
              <a:rPr lang="fa-IR" dirty="0" smtClean="0">
                <a:cs typeface="B Yagut" pitchFamily="2" charset="-78"/>
              </a:rPr>
              <a:t>وبا</a:t>
            </a:r>
          </a:p>
          <a:p>
            <a:r>
              <a:rPr lang="fa-IR" dirty="0" smtClean="0">
                <a:cs typeface="B Yagut" pitchFamily="2" charset="-78"/>
              </a:rPr>
              <a:t>طاعون</a:t>
            </a:r>
          </a:p>
          <a:p>
            <a:r>
              <a:rPr lang="fa-IR" dirty="0" smtClean="0">
                <a:cs typeface="B Yagut" pitchFamily="2" charset="-78"/>
              </a:rPr>
              <a:t>تب زرد</a:t>
            </a:r>
          </a:p>
          <a:p>
            <a:r>
              <a:rPr lang="fa-IR" dirty="0" smtClean="0">
                <a:cs typeface="B Yagut" pitchFamily="2" charset="-78"/>
              </a:rPr>
              <a:t>تیفوس</a:t>
            </a:r>
          </a:p>
          <a:p>
            <a:r>
              <a:rPr lang="fa-IR" dirty="0" smtClean="0">
                <a:cs typeface="B Yagut" pitchFamily="2" charset="-78"/>
              </a:rPr>
              <a:t>تب راجعه اندمیک</a:t>
            </a:r>
          </a:p>
          <a:p>
            <a:r>
              <a:rPr lang="fa-IR" dirty="0" smtClean="0">
                <a:cs typeface="B Yagut" pitchFamily="2" charset="-78"/>
              </a:rPr>
              <a:t>فلج اطفال</a:t>
            </a:r>
          </a:p>
          <a:p>
            <a:r>
              <a:rPr lang="fa-IR" dirty="0" smtClean="0">
                <a:cs typeface="B Yagut" pitchFamily="2" charset="-78"/>
              </a:rPr>
              <a:t>آنفلوانزای انسانی</a:t>
            </a:r>
          </a:p>
          <a:p>
            <a:r>
              <a:rPr lang="fa-IR" dirty="0" smtClean="0">
                <a:cs typeface="B Yagut" pitchFamily="2" charset="-78"/>
              </a:rPr>
              <a:t>تب های خونریزی دهنده</a:t>
            </a:r>
          </a:p>
          <a:p>
            <a:r>
              <a:rPr lang="fa-IR" dirty="0" smtClean="0">
                <a:cs typeface="B Yagut" pitchFamily="2" charset="-78"/>
              </a:rPr>
              <a:t>آبله </a:t>
            </a:r>
          </a:p>
          <a:p>
            <a:r>
              <a:rPr lang="fa-IR" dirty="0" smtClean="0">
                <a:cs typeface="B Yagut" pitchFamily="2" charset="-78"/>
              </a:rPr>
              <a:t>سارس</a:t>
            </a:r>
            <a:endParaRPr lang="en-US"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52"/>
    </mc:Choice>
    <mc:Fallback xmlns="">
      <p:transition spd="slow" advTm="1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اهمیت تعاریف استاندارد</a:t>
            </a:r>
            <a:endParaRPr lang="en-US"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anose="00000400000000000000" pitchFamily="2" charset="-78"/>
              </a:rPr>
              <a:t>مرکز مدیریت بیماری</a:t>
            </a:r>
            <a:r>
              <a:rPr lang="en-US" sz="2800" dirty="0" smtClean="0">
                <a:cs typeface="B Yagut" panose="00000400000000000000" pitchFamily="2" charset="-78"/>
              </a:rPr>
              <a:t> </a:t>
            </a:r>
            <a:r>
              <a:rPr lang="fa-IR" sz="2800" dirty="0" smtClean="0">
                <a:cs typeface="B Yagut" panose="00000400000000000000" pitchFamily="2" charset="-78"/>
              </a:rPr>
              <a:t>های وزارت بهداشت ودرمان برای این</a:t>
            </a:r>
            <a:endParaRPr lang="en-US" sz="2800" dirty="0" smtClean="0">
              <a:cs typeface="B Yagut" panose="00000400000000000000" pitchFamily="2" charset="-78"/>
            </a:endParaRPr>
          </a:p>
          <a:p>
            <a:pPr>
              <a:buNone/>
            </a:pPr>
            <a:r>
              <a:rPr lang="fa-IR" sz="2800" dirty="0" smtClean="0">
                <a:cs typeface="B Yagut" panose="00000400000000000000" pitchFamily="2" charset="-78"/>
              </a:rPr>
              <a:t>بیماری</a:t>
            </a:r>
            <a:r>
              <a:rPr lang="en-US" sz="2800" dirty="0" smtClean="0">
                <a:cs typeface="B Yagut" panose="00000400000000000000" pitchFamily="2" charset="-78"/>
              </a:rPr>
              <a:t> </a:t>
            </a:r>
            <a:r>
              <a:rPr lang="fa-IR" sz="2800" dirty="0" smtClean="0">
                <a:cs typeface="B Yagut" panose="00000400000000000000" pitchFamily="2" charset="-78"/>
              </a:rPr>
              <a:t>هاتعاریفی را گزارش واعلام کرده است این تعاریف</a:t>
            </a:r>
            <a:endParaRPr lang="en-US" sz="2800" dirty="0" smtClean="0">
              <a:cs typeface="B Yagut" panose="00000400000000000000" pitchFamily="2" charset="-78"/>
            </a:endParaRPr>
          </a:p>
          <a:p>
            <a:pPr>
              <a:buNone/>
            </a:pPr>
            <a:r>
              <a:rPr lang="fa-IR" sz="2800" dirty="0" smtClean="0">
                <a:cs typeface="B Yagut" panose="00000400000000000000" pitchFamily="2" charset="-78"/>
              </a:rPr>
              <a:t>براساس علائم بالینی،آزمایشگاهی وطبقه بندی آنها(مشکوک</a:t>
            </a:r>
            <a:endParaRPr lang="en-US" sz="2800" dirty="0" smtClean="0">
              <a:cs typeface="B Yagut" panose="00000400000000000000" pitchFamily="2" charset="-78"/>
            </a:endParaRPr>
          </a:p>
          <a:p>
            <a:pPr>
              <a:buNone/>
            </a:pPr>
            <a:r>
              <a:rPr lang="fa-IR" sz="2800" dirty="0" smtClean="0">
                <a:cs typeface="B Yagut" panose="00000400000000000000" pitchFamily="2" charset="-78"/>
              </a:rPr>
              <a:t>محتمل-قطعی)می</a:t>
            </a:r>
            <a:r>
              <a:rPr lang="en-US" sz="2800" dirty="0" smtClean="0">
                <a:cs typeface="B Yagut" panose="00000400000000000000" pitchFamily="2" charset="-78"/>
              </a:rPr>
              <a:t> </a:t>
            </a:r>
            <a:r>
              <a:rPr lang="fa-IR" sz="2800" dirty="0" smtClean="0">
                <a:cs typeface="B Yagut" panose="00000400000000000000" pitchFamily="2" charset="-78"/>
              </a:rPr>
              <a:t>باشد.درصورتی</a:t>
            </a:r>
            <a:r>
              <a:rPr lang="en-US" sz="2800" dirty="0" smtClean="0">
                <a:cs typeface="B Yagut" panose="00000400000000000000" pitchFamily="2" charset="-78"/>
              </a:rPr>
              <a:t> </a:t>
            </a:r>
            <a:r>
              <a:rPr lang="fa-IR" sz="2800" dirty="0" smtClean="0">
                <a:cs typeface="B Yagut" panose="00000400000000000000" pitchFamily="2" charset="-78"/>
              </a:rPr>
              <a:t>که یک بیماری مشاهده شده</a:t>
            </a:r>
            <a:endParaRPr lang="en-US" sz="2800" dirty="0" smtClean="0">
              <a:cs typeface="B Yagut" panose="00000400000000000000" pitchFamily="2" charset="-78"/>
            </a:endParaRPr>
          </a:p>
          <a:p>
            <a:pPr>
              <a:buNone/>
            </a:pPr>
            <a:r>
              <a:rPr lang="fa-IR" sz="2800" dirty="0" smtClean="0">
                <a:cs typeface="B Yagut" panose="00000400000000000000" pitchFamily="2" charset="-78"/>
              </a:rPr>
              <a:t>بااین تعاریف همخوانی داشته باشد:</a:t>
            </a:r>
          </a:p>
          <a:p>
            <a:pPr>
              <a:buNone/>
            </a:pPr>
            <a:r>
              <a:rPr lang="fa-IR" sz="2800" dirty="0" smtClean="0">
                <a:cs typeface="B Yagut" panose="00000400000000000000" pitchFamily="2" charset="-78"/>
              </a:rPr>
              <a:t>بایدتوسط همه منابع گزارش یعنی(مراکزبهداشتی درمانی</a:t>
            </a:r>
            <a:endParaRPr lang="en-US" sz="2800" dirty="0" smtClean="0">
              <a:cs typeface="B Yagut" panose="00000400000000000000" pitchFamily="2" charset="-78"/>
            </a:endParaRPr>
          </a:p>
          <a:p>
            <a:pPr>
              <a:buNone/>
            </a:pPr>
            <a:r>
              <a:rPr lang="fa-IR" sz="2800" dirty="0" smtClean="0">
                <a:cs typeface="B Yagut" panose="00000400000000000000" pitchFamily="2" charset="-78"/>
              </a:rPr>
              <a:t>بیمارستان</a:t>
            </a:r>
            <a:r>
              <a:rPr lang="en-US" sz="2800" dirty="0" smtClean="0">
                <a:cs typeface="B Yagut" panose="00000400000000000000" pitchFamily="2" charset="-78"/>
              </a:rPr>
              <a:t> </a:t>
            </a:r>
            <a:r>
              <a:rPr lang="fa-IR" sz="2800" dirty="0" smtClean="0">
                <a:cs typeface="B Yagut" panose="00000400000000000000" pitchFamily="2" charset="-78"/>
              </a:rPr>
              <a:t>ها-کلینیک</a:t>
            </a:r>
            <a:r>
              <a:rPr lang="en-US" sz="2800" dirty="0" smtClean="0">
                <a:cs typeface="B Yagut" panose="00000400000000000000" pitchFamily="2" charset="-78"/>
              </a:rPr>
              <a:t> </a:t>
            </a:r>
            <a:r>
              <a:rPr lang="fa-IR" sz="2800" dirty="0" smtClean="0">
                <a:cs typeface="B Yagut" panose="00000400000000000000" pitchFamily="2" charset="-78"/>
              </a:rPr>
              <a:t>ها-مطب</a:t>
            </a:r>
            <a:r>
              <a:rPr lang="en-US" sz="2800" dirty="0" smtClean="0">
                <a:cs typeface="B Yagut" panose="00000400000000000000" pitchFamily="2" charset="-78"/>
              </a:rPr>
              <a:t> </a:t>
            </a:r>
            <a:r>
              <a:rPr lang="fa-IR" sz="2800" dirty="0" smtClean="0">
                <a:cs typeface="B Yagut" panose="00000400000000000000" pitchFamily="2" charset="-78"/>
              </a:rPr>
              <a:t>های خصوصی-آزمایشگاه</a:t>
            </a:r>
            <a:r>
              <a:rPr lang="en-US" sz="2800" dirty="0" smtClean="0">
                <a:cs typeface="B Yagut" panose="00000400000000000000" pitchFamily="2" charset="-78"/>
              </a:rPr>
              <a:t> </a:t>
            </a:r>
            <a:r>
              <a:rPr lang="fa-IR" sz="2800" dirty="0" smtClean="0">
                <a:cs typeface="B Yagut" panose="00000400000000000000" pitchFamily="2" charset="-78"/>
              </a:rPr>
              <a:t>هاوغیره</a:t>
            </a:r>
            <a:endParaRPr lang="en-US" sz="2800" dirty="0" smtClean="0">
              <a:cs typeface="B Yagut" panose="00000400000000000000" pitchFamily="2" charset="-78"/>
            </a:endParaRPr>
          </a:p>
          <a:p>
            <a:pPr>
              <a:buNone/>
            </a:pPr>
            <a:r>
              <a:rPr lang="fa-IR" sz="2800" dirty="0" smtClean="0">
                <a:cs typeface="B Yagut" panose="00000400000000000000" pitchFamily="2" charset="-78"/>
              </a:rPr>
              <a:t>به مراکزبهداشت در شهرستان</a:t>
            </a:r>
            <a:r>
              <a:rPr lang="en-US" sz="2800" dirty="0" smtClean="0">
                <a:cs typeface="B Yagut" panose="00000400000000000000" pitchFamily="2" charset="-78"/>
              </a:rPr>
              <a:t> </a:t>
            </a:r>
            <a:r>
              <a:rPr lang="fa-IR" sz="2800" dirty="0" smtClean="0">
                <a:cs typeface="B Yagut" panose="00000400000000000000" pitchFamily="2" charset="-78"/>
              </a:rPr>
              <a:t>هاگزارش شود.</a:t>
            </a:r>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2818632"/>
      </p:ext>
    </p:extLst>
  </p:cSld>
  <p:clrMapOvr>
    <a:masterClrMapping/>
  </p:clrMapOvr>
  <mc:AlternateContent xmlns:mc="http://schemas.openxmlformats.org/markup-compatibility/2006" xmlns:p14="http://schemas.microsoft.com/office/powerpoint/2010/main">
    <mc:Choice Requires="p14">
      <p:transition spd="slow" p14:dur="2000" advTm="34173"/>
    </mc:Choice>
    <mc:Fallback xmlns="">
      <p:transition spd="slow" advTm="3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تعاریف استاندارد</a:t>
            </a:r>
            <a:endParaRPr lang="fa-IR"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buNone/>
            </a:pPr>
            <a:r>
              <a:rPr lang="fa-IR" sz="2800" b="1" dirty="0">
                <a:cs typeface="B Yagut" pitchFamily="2" charset="-78"/>
              </a:rPr>
              <a:t>تعريف مورد مشكوك يا </a:t>
            </a:r>
            <a:r>
              <a:rPr lang="fa-IR" sz="2800" b="1" dirty="0" smtClean="0">
                <a:cs typeface="B Yagut" pitchFamily="2" charset="-78"/>
              </a:rPr>
              <a:t>بالينی</a:t>
            </a:r>
            <a:r>
              <a:rPr lang="fa-IR" sz="2800" dirty="0" smtClean="0">
                <a:cs typeface="B Yagut" pitchFamily="2" charset="-78"/>
              </a:rPr>
              <a:t>:براساس </a:t>
            </a:r>
            <a:r>
              <a:rPr lang="fa-IR" sz="2800" dirty="0">
                <a:cs typeface="B Yagut" pitchFamily="2" charset="-78"/>
              </a:rPr>
              <a:t>تشخيص باليني توسط كارشناسان و بدون انجام آزمايشهاي باليني صورت مي گيرد</a:t>
            </a:r>
            <a:r>
              <a:rPr lang="en-US" sz="2800" dirty="0" smtClean="0">
                <a:cs typeface="B Yagut" pitchFamily="2" charset="-78"/>
              </a:rPr>
              <a:t>.</a:t>
            </a:r>
            <a:endParaRPr lang="en-US" sz="2800" dirty="0">
              <a:cs typeface="B Yagut" pitchFamily="2" charset="-78"/>
            </a:endParaRPr>
          </a:p>
          <a:p>
            <a:pPr marL="0" indent="0">
              <a:buNone/>
            </a:pPr>
            <a:r>
              <a:rPr lang="fa-IR" sz="2800" b="1" dirty="0">
                <a:cs typeface="B Yagut" pitchFamily="2" charset="-78"/>
              </a:rPr>
              <a:t>تعريف مورد محتمل </a:t>
            </a:r>
            <a:r>
              <a:rPr lang="fa-IR" sz="2800" dirty="0">
                <a:cs typeface="B Yagut" pitchFamily="2" charset="-78"/>
              </a:rPr>
              <a:t>:براساس تشخيص باليني و آزمون هاي آزمايشگاهي غير اختصاصي، انجام ولي تاييد نمي شود</a:t>
            </a:r>
            <a:r>
              <a:rPr lang="en-US" sz="2800" dirty="0" smtClean="0">
                <a:cs typeface="B Yagut" pitchFamily="2" charset="-78"/>
              </a:rPr>
              <a:t>.</a:t>
            </a:r>
            <a:endParaRPr lang="en-US" sz="2800" dirty="0">
              <a:cs typeface="B Yagut" pitchFamily="2" charset="-78"/>
            </a:endParaRPr>
          </a:p>
          <a:p>
            <a:pPr marL="0" indent="0">
              <a:buNone/>
            </a:pPr>
            <a:r>
              <a:rPr lang="fa-IR" sz="2800" b="1" dirty="0">
                <a:cs typeface="B Yagut" pitchFamily="2" charset="-78"/>
              </a:rPr>
              <a:t>تعريف قطعي</a:t>
            </a:r>
            <a:r>
              <a:rPr lang="fa-IR" sz="2800" dirty="0">
                <a:cs typeface="B Yagut" pitchFamily="2" charset="-78"/>
              </a:rPr>
              <a:t>:بر اساس تشخيص باليني و تاييد آزمايشگاهي صورت مي گيرد</a:t>
            </a:r>
            <a:r>
              <a:rPr lang="en-US" sz="2800" dirty="0">
                <a:cs typeface="B Yagut" pitchFamily="2" charset="-78"/>
              </a:rPr>
              <a:t>.</a:t>
            </a:r>
            <a:r>
              <a:rPr lang="en-US" b="1" dirty="0">
                <a:cs typeface="B Yagut" panose="00000400000000000000" pitchFamily="2" charset="-78"/>
              </a:rPr>
              <a:t/>
            </a:r>
            <a:br>
              <a:rPr lang="en-US" b="1" dirty="0">
                <a:cs typeface="B Yagut" panose="00000400000000000000" pitchFamily="2" charset="-78"/>
              </a:rPr>
            </a:br>
            <a:endParaRPr lang="fa-IR"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7924073"/>
      </p:ext>
    </p:extLst>
  </p:cSld>
  <p:clrMapOvr>
    <a:masterClrMapping/>
  </p:clrMapOvr>
  <mc:AlternateContent xmlns:mc="http://schemas.openxmlformats.org/markup-compatibility/2006" xmlns:p14="http://schemas.microsoft.com/office/powerpoint/2010/main">
    <mc:Choice Requires="p14">
      <p:transition spd="slow" p14:dur="2000" advTm="34335"/>
    </mc:Choice>
    <mc:Fallback xmlns="">
      <p:transition spd="slow" advTm="34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48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مثال</a:t>
            </a:r>
            <a:endParaRPr lang="fa-IR" sz="4000" dirty="0">
              <a:cs typeface="B Yagut" pitchFamily="2" charset="-78"/>
            </a:endParaRPr>
          </a:p>
        </p:txBody>
      </p:sp>
      <p:sp>
        <p:nvSpPr>
          <p:cNvPr id="3" name="Content Placeholder 2"/>
          <p:cNvSpPr>
            <a:spLocks noGrp="1"/>
          </p:cNvSpPr>
          <p:nvPr>
            <p:ph idx="1"/>
          </p:nvPr>
        </p:nvSpPr>
        <p:spPr/>
        <p:txBody>
          <a:bodyPr>
            <a:normAutofit fontScale="77500" lnSpcReduction="20000"/>
          </a:bodyPr>
          <a:lstStyle/>
          <a:p>
            <a:pPr marL="0" indent="0">
              <a:buNone/>
            </a:pPr>
            <a:r>
              <a:rPr lang="fa-IR" sz="3600" dirty="0">
                <a:cs typeface="B Yagut" pitchFamily="2" charset="-78"/>
              </a:rPr>
              <a:t>مثال:مراقبت بيماري سرخك</a:t>
            </a:r>
            <a:endParaRPr lang="en-US" sz="3600" dirty="0">
              <a:cs typeface="B Yagut" pitchFamily="2" charset="-78"/>
            </a:endParaRPr>
          </a:p>
          <a:p>
            <a:pPr marL="0" indent="0">
              <a:buNone/>
            </a:pPr>
            <a:r>
              <a:rPr lang="fa-IR" sz="3600" dirty="0">
                <a:cs typeface="B Yagut" pitchFamily="2" charset="-78"/>
              </a:rPr>
              <a:t>مورد </a:t>
            </a:r>
            <a:r>
              <a:rPr lang="fa-IR" sz="3600" dirty="0" smtClean="0">
                <a:cs typeface="B Yagut" pitchFamily="2" charset="-78"/>
              </a:rPr>
              <a:t>مشكوك</a:t>
            </a:r>
            <a:r>
              <a:rPr lang="en-US" sz="3600" dirty="0" smtClean="0">
                <a:cs typeface="B Yagut" pitchFamily="2" charset="-78"/>
              </a:rPr>
              <a:t>: </a:t>
            </a:r>
            <a:r>
              <a:rPr lang="fa-IR" sz="3600" dirty="0">
                <a:cs typeface="B Yagut" pitchFamily="2" charset="-78"/>
              </a:rPr>
              <a:t>وجود تب همراه با بثورات پوستي</a:t>
            </a:r>
            <a:r>
              <a:rPr lang="en-US" sz="3600" dirty="0" smtClean="0">
                <a:cs typeface="B Yagut" pitchFamily="2" charset="-78"/>
              </a:rPr>
              <a:t>.</a:t>
            </a:r>
            <a:endParaRPr lang="en-US" sz="3600" dirty="0">
              <a:cs typeface="B Yagut" pitchFamily="2" charset="-78"/>
            </a:endParaRPr>
          </a:p>
          <a:p>
            <a:pPr marL="0" indent="0">
              <a:buNone/>
            </a:pPr>
            <a:r>
              <a:rPr lang="fa-IR" sz="3600" dirty="0">
                <a:cs typeface="B Yagut" pitchFamily="2" charset="-78"/>
              </a:rPr>
              <a:t>مورد </a:t>
            </a:r>
            <a:r>
              <a:rPr lang="fa-IR" sz="3600" dirty="0" smtClean="0">
                <a:cs typeface="B Yagut" pitchFamily="2" charset="-78"/>
              </a:rPr>
              <a:t>محتمل</a:t>
            </a:r>
            <a:r>
              <a:rPr lang="en-US" sz="3600" dirty="0" smtClean="0">
                <a:cs typeface="B Yagut" pitchFamily="2" charset="-78"/>
              </a:rPr>
              <a:t>: </a:t>
            </a:r>
            <a:r>
              <a:rPr lang="fa-IR" sz="3600" dirty="0">
                <a:cs typeface="B Yagut" pitchFamily="2" charset="-78"/>
              </a:rPr>
              <a:t>فرد مشكوك به سرخك بر اساس نظر پزشك به همراه موارد سه گانه زير</a:t>
            </a:r>
            <a:endParaRPr lang="en-US" sz="3600" dirty="0">
              <a:cs typeface="B Yagut" pitchFamily="2" charset="-78"/>
            </a:endParaRPr>
          </a:p>
          <a:p>
            <a:pPr marL="0" indent="0">
              <a:buNone/>
            </a:pPr>
            <a:r>
              <a:rPr lang="fa-IR" sz="3600" dirty="0">
                <a:cs typeface="B Yagut" pitchFamily="2" charset="-78"/>
              </a:rPr>
              <a:t>1- تب 38 درجه سانتي گراد كه سه روز يا بيشتر ادامه داشته باشد</a:t>
            </a:r>
            <a:endParaRPr lang="en-US" sz="3600" dirty="0">
              <a:cs typeface="B Yagut" pitchFamily="2" charset="-78"/>
            </a:endParaRPr>
          </a:p>
          <a:p>
            <a:pPr marL="0" indent="0">
              <a:buNone/>
            </a:pPr>
            <a:r>
              <a:rPr lang="fa-IR" sz="3600" dirty="0">
                <a:cs typeface="B Yagut" pitchFamily="2" charset="-78"/>
              </a:rPr>
              <a:t>2-دانه هاي پوستي ماكولوپاپولر</a:t>
            </a:r>
            <a:endParaRPr lang="en-US" sz="3600" dirty="0">
              <a:cs typeface="B Yagut" pitchFamily="2" charset="-78"/>
            </a:endParaRPr>
          </a:p>
          <a:p>
            <a:pPr marL="0" indent="0">
              <a:buNone/>
            </a:pPr>
            <a:r>
              <a:rPr lang="fa-IR" sz="3600" dirty="0">
                <a:cs typeface="B Yagut" pitchFamily="2" charset="-78"/>
              </a:rPr>
              <a:t>3-سرفه، آبريزش بيني و قرمزي و تورم ملتحمه چشم</a:t>
            </a:r>
            <a:r>
              <a:rPr lang="en-US" sz="3600" dirty="0" smtClean="0">
                <a:cs typeface="B Yagut" pitchFamily="2" charset="-78"/>
              </a:rPr>
              <a:t>.</a:t>
            </a:r>
            <a:endParaRPr lang="en-US" sz="3600" dirty="0">
              <a:cs typeface="B Yagut" pitchFamily="2" charset="-78"/>
            </a:endParaRPr>
          </a:p>
          <a:p>
            <a:pPr marL="0" indent="0">
              <a:buNone/>
            </a:pPr>
            <a:r>
              <a:rPr lang="fa-IR" sz="3600" dirty="0">
                <a:cs typeface="B Yagut" pitchFamily="2" charset="-78"/>
              </a:rPr>
              <a:t>مورد قطعي </a:t>
            </a:r>
            <a:r>
              <a:rPr lang="en-US" sz="3600" dirty="0" smtClean="0">
                <a:cs typeface="B Yagut" pitchFamily="2" charset="-78"/>
              </a:rPr>
              <a:t>:</a:t>
            </a:r>
            <a:r>
              <a:rPr lang="fa-IR" sz="3600" dirty="0" smtClean="0">
                <a:cs typeface="B Yagut" pitchFamily="2" charset="-78"/>
              </a:rPr>
              <a:t>موردي </a:t>
            </a:r>
            <a:r>
              <a:rPr lang="fa-IR" sz="3600" dirty="0">
                <a:cs typeface="B Yagut" pitchFamily="2" charset="-78"/>
              </a:rPr>
              <a:t>با مشخصات مورد محتمل به همراه تاييد آزمايشگاهي يا مورد تاييد شده آزمايشگاهي كه ارتباط او با مورد قطعي بيماري سرخك با بررسي هاي اپيدميولوژيك نشان داده شود</a:t>
            </a:r>
            <a:r>
              <a:rPr lang="en-US" sz="3600" dirty="0">
                <a:cs typeface="B Yagut" pitchFamily="2" charset="-78"/>
              </a:rPr>
              <a:t>.</a:t>
            </a:r>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9818545"/>
      </p:ext>
    </p:extLst>
  </p:cSld>
  <p:clrMapOvr>
    <a:masterClrMapping/>
  </p:clrMapOvr>
  <mc:AlternateContent xmlns:mc="http://schemas.openxmlformats.org/markup-compatibility/2006" xmlns:p14="http://schemas.microsoft.com/office/powerpoint/2010/main">
    <mc:Choice Requires="p14">
      <p:transition spd="slow" p14:dur="2000" advTm="65957"/>
    </mc:Choice>
    <mc:Fallback xmlns="">
      <p:transition spd="slow" advTm="65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نتیجه گیری</a:t>
            </a:r>
            <a:endParaRPr lang="en-US" sz="4000" dirty="0">
              <a:cs typeface="B Yagut" pitchFamily="2" charset="-78"/>
            </a:endParaRPr>
          </a:p>
        </p:txBody>
      </p:sp>
      <p:sp>
        <p:nvSpPr>
          <p:cNvPr id="3" name="Content Placeholder 2"/>
          <p:cNvSpPr>
            <a:spLocks noGrp="1"/>
          </p:cNvSpPr>
          <p:nvPr>
            <p:ph idx="1"/>
          </p:nvPr>
        </p:nvSpPr>
        <p:spPr/>
        <p:txBody>
          <a:bodyPr>
            <a:normAutofit/>
          </a:bodyPr>
          <a:lstStyle/>
          <a:p>
            <a:pPr marL="0" indent="0">
              <a:buNone/>
            </a:pPr>
            <a:r>
              <a:rPr lang="fa-IR" sz="2800" dirty="0" smtClean="0">
                <a:cs typeface="B Yagut" pitchFamily="2" charset="-78"/>
              </a:rPr>
              <a:t>ازاهداف اساسی نظام بهداشتی کشور پیشگیری از وقوع بیماری ها وارتقای سطح سلامت است .دراجرای برنامه های پیشگیری،شناسایی زودرس مواردبیماری وگزارش دهی فوری ازاهمیت خاصی برخورداراست.دراین راستا انتظار میرود کارکنان بهداشتی به ویژه بهورزان که درمحیطی ترین سطح ارائه خدمات فعالیت میکنند اطلاعات کافی ازنشانه های بیماری های واگیر وروند صحیح گزارش دهی داشته ونسبت به شناسایی موارد وگزارش آنها با دقت نظر اقدام کنند.</a:t>
            </a:r>
            <a:endParaRPr lang="en-US"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05"/>
    </mc:Choice>
    <mc:Fallback xmlns="">
      <p:transition spd="slow" advTm="3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پرسش وتمرین</a:t>
            </a:r>
            <a:endParaRPr lang="en-US" sz="4000" dirty="0">
              <a:cs typeface="B Yagut" pitchFamily="2" charset="-78"/>
            </a:endParaRPr>
          </a:p>
        </p:txBody>
      </p:sp>
      <p:sp>
        <p:nvSpPr>
          <p:cNvPr id="3" name="Content Placeholder 2"/>
          <p:cNvSpPr>
            <a:spLocks noGrp="1"/>
          </p:cNvSpPr>
          <p:nvPr>
            <p:ph idx="1"/>
          </p:nvPr>
        </p:nvSpPr>
        <p:spPr/>
        <p:txBody>
          <a:bodyPr/>
          <a:lstStyle/>
          <a:p>
            <a:pPr marL="0" indent="0">
              <a:buNone/>
            </a:pPr>
            <a:r>
              <a:rPr lang="fa-IR" sz="2400" dirty="0" smtClean="0">
                <a:cs typeface="B Yagut" pitchFamily="2" charset="-78"/>
              </a:rPr>
              <a:t>1-تعریف مورد مشکوک سرخک:</a:t>
            </a:r>
          </a:p>
          <a:p>
            <a:pPr marL="0" indent="0">
              <a:buNone/>
            </a:pPr>
            <a:r>
              <a:rPr lang="fa-IR" sz="2400" dirty="0" smtClean="0">
                <a:cs typeface="B Yagut" pitchFamily="2" charset="-78"/>
              </a:rPr>
              <a:t> الف- هر مورد تب همراه با بثورات ماکولوپاپولر به همراه سرفه و آبریزش از بینی و التهاب ملتحمه              ب- هرمورد تب همراه با بثورات ماکولوپاپولر) غیر وزیکول)               ج- بثورات غیر وزیکولر                 د- هرنوع بثورات</a:t>
            </a:r>
          </a:p>
          <a:p>
            <a:pPr marL="0" indent="0">
              <a:buNone/>
            </a:pPr>
            <a:r>
              <a:rPr lang="fa-IR" sz="2400" dirty="0" smtClean="0">
                <a:cs typeface="B Yagut" pitchFamily="2" charset="-78"/>
              </a:rPr>
              <a:t>2- سطوح گزارش دهی را به ترتیب بیان کنید؟</a:t>
            </a:r>
            <a:endParaRPr lang="en-US" sz="2400" dirty="0" smtClean="0">
              <a:cs typeface="B Yagut" pitchFamily="2" charset="-78"/>
            </a:endParaRPr>
          </a:p>
          <a:p>
            <a:pPr marL="0" indent="0">
              <a:buNone/>
            </a:pPr>
            <a:r>
              <a:rPr lang="fa-IR" sz="2400" dirty="0" smtClean="0">
                <a:cs typeface="B Yagut" pitchFamily="2" charset="-78"/>
              </a:rPr>
              <a:t>3- مکان تجزیه تحلیل داده های مربوط به سلامت را به ترتیب بیان کنید؟</a:t>
            </a:r>
            <a:endParaRPr lang="fa-IR" sz="24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31"/>
    </mc:Choice>
    <mc:Fallback xmlns="">
      <p:transition spd="slow" advTm="4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اهداف آموزشی</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marL="0" indent="0">
              <a:buNone/>
            </a:pPr>
            <a:r>
              <a:rPr lang="fa-IR" sz="2400" dirty="0" smtClean="0">
                <a:cs typeface="B Nazanin" pitchFamily="2" charset="-78"/>
              </a:rPr>
              <a:t>انتظارمیرود فراگیر پس از مطالعه این فصل بتواند:</a:t>
            </a:r>
          </a:p>
          <a:p>
            <a:pPr marL="0" indent="0">
              <a:buNone/>
            </a:pPr>
            <a:r>
              <a:rPr lang="fa-IR" sz="2400" dirty="0" smtClean="0">
                <a:cs typeface="B Nazanin" pitchFamily="2" charset="-78"/>
              </a:rPr>
              <a:t>1- </a:t>
            </a:r>
            <a:r>
              <a:rPr lang="fa-IR" sz="2400" dirty="0" smtClean="0">
                <a:cs typeface="B Yagut" panose="00000400000000000000" pitchFamily="2" charset="-78"/>
              </a:rPr>
              <a:t>مفهوم مراقبت را بیان کند.</a:t>
            </a:r>
          </a:p>
          <a:p>
            <a:pPr marL="0" indent="0">
              <a:buNone/>
            </a:pPr>
            <a:r>
              <a:rPr lang="fa-IR" sz="2400" dirty="0" smtClean="0">
                <a:cs typeface="B Yagut" panose="00000400000000000000" pitchFamily="2" charset="-78"/>
              </a:rPr>
              <a:t>2- اهداف نظام مراقبت بیماری ها را بیان نماید.</a:t>
            </a:r>
          </a:p>
          <a:p>
            <a:pPr marL="0" indent="0">
              <a:buNone/>
            </a:pPr>
            <a:r>
              <a:rPr lang="fa-IR" sz="2400" dirty="0" smtClean="0">
                <a:cs typeface="B Yagut" panose="00000400000000000000" pitchFamily="2" charset="-78"/>
              </a:rPr>
              <a:t>3- سطوح گزارش دهی بیماری ها را نام ببرد.</a:t>
            </a:r>
          </a:p>
          <a:p>
            <a:pPr marL="0" indent="0">
              <a:buNone/>
            </a:pPr>
            <a:r>
              <a:rPr lang="fa-IR" sz="2400" dirty="0" smtClean="0">
                <a:cs typeface="B Yagut" panose="00000400000000000000" pitchFamily="2" charset="-78"/>
              </a:rPr>
              <a:t>4- اصول گزارش دهی را نام ببرد.</a:t>
            </a:r>
          </a:p>
          <a:p>
            <a:pPr marL="0" indent="0">
              <a:buNone/>
            </a:pPr>
            <a:r>
              <a:rPr lang="fa-IR" sz="2400" dirty="0" smtClean="0">
                <a:cs typeface="B Yagut" panose="00000400000000000000" pitchFamily="2" charset="-78"/>
              </a:rPr>
              <a:t>5- مورد مشکوک ،مورد محتمل ومورد قطعی را تعریف کند.</a:t>
            </a:r>
          </a:p>
          <a:p>
            <a:pPr marL="0" indent="0">
              <a:buNone/>
            </a:pPr>
            <a:r>
              <a:rPr lang="fa-IR" sz="2400" dirty="0" smtClean="0">
                <a:cs typeface="B Yagut" panose="00000400000000000000" pitchFamily="2" charset="-78"/>
              </a:rPr>
              <a:t>6- بیماری های مشمول گزارش فوری را نام ببرد.</a:t>
            </a:r>
          </a:p>
          <a:p>
            <a:pPr marL="0" indent="0">
              <a:buNone/>
            </a:pPr>
            <a:r>
              <a:rPr lang="fa-IR" sz="2400" dirty="0" smtClean="0">
                <a:cs typeface="B Yagut" panose="00000400000000000000" pitchFamily="2" charset="-78"/>
              </a:rPr>
              <a:t>7- بیماری های مشمول گزارش غیرفوری را نام ببرد.</a:t>
            </a:r>
            <a:endParaRPr lang="fa-IR" sz="2400" dirty="0">
              <a:cs typeface="2  Nazanin"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17"/>
    </mc:Choice>
    <mc:Fallback xmlns="">
      <p:transition spd="slow" advTm="2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منابع</a:t>
            </a:r>
            <a:endParaRPr lang="en-US" dirty="0"/>
          </a:p>
        </p:txBody>
      </p:sp>
      <p:sp>
        <p:nvSpPr>
          <p:cNvPr id="3" name="Content Placeholder 2"/>
          <p:cNvSpPr>
            <a:spLocks noGrp="1"/>
          </p:cNvSpPr>
          <p:nvPr>
            <p:ph idx="1"/>
          </p:nvPr>
        </p:nvSpPr>
        <p:spPr/>
        <p:txBody>
          <a:bodyPr>
            <a:normAutofit/>
          </a:bodyPr>
          <a:lstStyle/>
          <a:p>
            <a:pPr marL="0" indent="0">
              <a:buNone/>
            </a:pPr>
            <a:r>
              <a:rPr lang="fa-IR" sz="2800" dirty="0" smtClean="0">
                <a:cs typeface="B Yagut" panose="00000400000000000000" pitchFamily="2" charset="-78"/>
              </a:rPr>
              <a:t>اصول پیشگیری و مراقبت از بیماری ها/ دکتر سید محمدطباطبایی- دکترسید محسن زهرایی</a:t>
            </a:r>
          </a:p>
          <a:p>
            <a:pPr marL="0" indent="0">
              <a:buNone/>
            </a:pPr>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7"/>
    </mc:Choice>
    <mc:Fallback xmlns="">
      <p:transition spd="slow" advTm="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فهرست عناوین</a:t>
            </a:r>
            <a:endParaRPr lang="fa-IR" sz="4000" dirty="0">
              <a:cs typeface="B Yagut" pitchFamily="2" charset="-78"/>
            </a:endParaRPr>
          </a:p>
        </p:txBody>
      </p:sp>
      <p:sp>
        <p:nvSpPr>
          <p:cNvPr id="3" name="Content Placeholder 2"/>
          <p:cNvSpPr>
            <a:spLocks noGrp="1"/>
          </p:cNvSpPr>
          <p:nvPr>
            <p:ph idx="1"/>
          </p:nvPr>
        </p:nvSpPr>
        <p:spPr/>
        <p:txBody>
          <a:bodyPr>
            <a:normAutofit fontScale="85000" lnSpcReduction="20000"/>
          </a:bodyPr>
          <a:lstStyle/>
          <a:p>
            <a:r>
              <a:rPr lang="fa-IR" dirty="0" smtClean="0">
                <a:cs typeface="B Yagut" pitchFamily="2" charset="-78"/>
              </a:rPr>
              <a:t>مقدمه</a:t>
            </a:r>
          </a:p>
          <a:p>
            <a:r>
              <a:rPr lang="fa-IR" dirty="0" smtClean="0">
                <a:cs typeface="B Yagut" pitchFamily="2" charset="-78"/>
              </a:rPr>
              <a:t>اهمیت نظام مراقبت بیماری های واگیر</a:t>
            </a:r>
          </a:p>
          <a:p>
            <a:r>
              <a:rPr lang="fa-IR" dirty="0" smtClean="0">
                <a:cs typeface="B Yagut" pitchFamily="2" charset="-78"/>
              </a:rPr>
              <a:t>مفهوم مراقبت</a:t>
            </a:r>
          </a:p>
          <a:p>
            <a:r>
              <a:rPr lang="fa-IR" dirty="0" smtClean="0">
                <a:cs typeface="B Yagut" pitchFamily="2" charset="-78"/>
              </a:rPr>
              <a:t>کاربردها وویژگی های نظام مراقبت</a:t>
            </a:r>
          </a:p>
          <a:p>
            <a:r>
              <a:rPr lang="fa-IR" dirty="0" smtClean="0">
                <a:cs typeface="B Yagut" pitchFamily="2" charset="-78"/>
              </a:rPr>
              <a:t>طبقه بندی مراقبت بیماری</a:t>
            </a:r>
          </a:p>
          <a:p>
            <a:r>
              <a:rPr lang="fa-IR" dirty="0" smtClean="0">
                <a:cs typeface="B Yagut" pitchFamily="2" charset="-78"/>
              </a:rPr>
              <a:t>گزارش دهی بیماریها</a:t>
            </a:r>
          </a:p>
          <a:p>
            <a:r>
              <a:rPr lang="fa-IR" dirty="0" smtClean="0">
                <a:cs typeface="B Yagut" pitchFamily="2" charset="-78"/>
              </a:rPr>
              <a:t>سطوح گزارش دهی</a:t>
            </a:r>
          </a:p>
          <a:p>
            <a:r>
              <a:rPr lang="fa-IR" dirty="0" smtClean="0">
                <a:cs typeface="B Yagut" pitchFamily="2" charset="-78"/>
              </a:rPr>
              <a:t>اصول گزارش دهی</a:t>
            </a:r>
          </a:p>
          <a:p>
            <a:r>
              <a:rPr lang="fa-IR" dirty="0" smtClean="0">
                <a:cs typeface="B Yagut" pitchFamily="2" charset="-78"/>
              </a:rPr>
              <a:t>تعاریف استاندارد در نظام سلامت</a:t>
            </a:r>
          </a:p>
          <a:p>
            <a:r>
              <a:rPr lang="fa-IR" dirty="0" smtClean="0">
                <a:cs typeface="B Yagut" pitchFamily="2" charset="-78"/>
              </a:rPr>
              <a:t>بیماریهای مشمول گزارش دهی</a:t>
            </a:r>
          </a:p>
          <a:p>
            <a:endParaRPr lang="fa-IR" dirty="0" smtClean="0">
              <a:cs typeface="B Yagut" pitchFamily="2" charset="-78"/>
            </a:endParaRPr>
          </a:p>
          <a:p>
            <a:endParaRPr lang="fa-IR" dirty="0" smtClean="0">
              <a:cs typeface="B Yagut" pitchFamily="2" charset="-78"/>
            </a:endParaRPr>
          </a:p>
          <a:p>
            <a:pPr>
              <a:buNone/>
            </a:pPr>
            <a:endParaRPr lang="fa-IR" dirty="0" smtClean="0">
              <a:cs typeface="B Yagut" pitchFamily="2" charset="-78"/>
            </a:endParaRPr>
          </a:p>
          <a:p>
            <a:pPr>
              <a:buNone/>
            </a:pPr>
            <a:endParaRPr lang="fa-IR" dirty="0" smtClean="0">
              <a:cs typeface="B Yagut" pitchFamily="2" charset="-78"/>
            </a:endParaRPr>
          </a:p>
          <a:p>
            <a:endParaRPr lang="fa-IR"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78"/>
    </mc:Choice>
    <mc:Fallback xmlns="">
      <p:transition spd="slow" advTm="2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anose="00000400000000000000" pitchFamily="2" charset="-78"/>
              </a:rPr>
              <a:t>مقدمه</a:t>
            </a:r>
            <a:endParaRPr lang="fa-IR" sz="4000" dirty="0">
              <a:cs typeface="B Yagut" panose="00000400000000000000" pitchFamily="2" charset="-78"/>
            </a:endParaRPr>
          </a:p>
        </p:txBody>
      </p:sp>
      <p:sp>
        <p:nvSpPr>
          <p:cNvPr id="3" name="Content Placeholder 2"/>
          <p:cNvSpPr>
            <a:spLocks noGrp="1"/>
          </p:cNvSpPr>
          <p:nvPr>
            <p:ph idx="1"/>
          </p:nvPr>
        </p:nvSpPr>
        <p:spPr>
          <a:xfrm>
            <a:off x="428596" y="1571612"/>
            <a:ext cx="8229600" cy="4525963"/>
          </a:xfrm>
        </p:spPr>
        <p:txBody>
          <a:bodyPr>
            <a:normAutofit fontScale="92500" lnSpcReduction="20000"/>
          </a:bodyPr>
          <a:lstStyle/>
          <a:p>
            <a:pPr>
              <a:buNone/>
            </a:pPr>
            <a:r>
              <a:rPr lang="fa-IR" sz="2800" dirty="0" smtClean="0">
                <a:cs typeface="B Yagut" pitchFamily="2" charset="-78"/>
              </a:rPr>
              <a:t>مبارزه با بيماري هاي واگير در كشورهاي در حال توسعه هنوز هم به</a:t>
            </a:r>
          </a:p>
          <a:p>
            <a:pPr>
              <a:buNone/>
            </a:pPr>
            <a:r>
              <a:rPr lang="fa-IR" sz="2800" dirty="0" smtClean="0">
                <a:cs typeface="B Yagut" pitchFamily="2" charset="-78"/>
              </a:rPr>
              <a:t>عنوان يكي از عمده ترين موضوعات بهداشتي است كه لازم است به آن</a:t>
            </a:r>
          </a:p>
          <a:p>
            <a:pPr>
              <a:buNone/>
            </a:pPr>
            <a:r>
              <a:rPr lang="fa-IR" sz="2800" dirty="0" smtClean="0">
                <a:cs typeface="B Yagut" pitchFamily="2" charset="-78"/>
              </a:rPr>
              <a:t>توجه خاص مبذول گردد. كشور جمهوري اسلامي ايران در منطقه</a:t>
            </a:r>
          </a:p>
          <a:p>
            <a:pPr>
              <a:buNone/>
            </a:pPr>
            <a:r>
              <a:rPr lang="fa-IR" sz="2800" dirty="0" smtClean="0">
                <a:cs typeface="B Yagut" pitchFamily="2" charset="-78"/>
              </a:rPr>
              <a:t>مديترانه شرقي سازمان جهاني بهداشت در مجاورت همسايگاني قرار</a:t>
            </a:r>
          </a:p>
          <a:p>
            <a:pPr>
              <a:buNone/>
            </a:pPr>
            <a:r>
              <a:rPr lang="fa-IR" sz="2800" dirty="0" smtClean="0">
                <a:cs typeface="B Yagut" pitchFamily="2" charset="-78"/>
              </a:rPr>
              <a:t>گرفته است كه هنوز هم از سيستم بهداشتي پويا، فعال و منسجم همانند</a:t>
            </a:r>
          </a:p>
          <a:p>
            <a:pPr>
              <a:buNone/>
            </a:pPr>
            <a:r>
              <a:rPr lang="fa-IR" sz="2800" dirty="0" smtClean="0">
                <a:cs typeface="B Yagut" pitchFamily="2" charset="-78"/>
              </a:rPr>
              <a:t>كشور ايران برخوردار نيستند و بديهي است در چنين شرايطي اهميت</a:t>
            </a:r>
          </a:p>
          <a:p>
            <a:pPr>
              <a:buNone/>
            </a:pPr>
            <a:r>
              <a:rPr lang="fa-IR" sz="2800" dirty="0" smtClean="0">
                <a:cs typeface="B Yagut" pitchFamily="2" charset="-78"/>
              </a:rPr>
              <a:t>اجراي يك نظام مراقبت فعال، فراگير وتمام عيار در سيستم ارايه خدمات</a:t>
            </a:r>
          </a:p>
          <a:p>
            <a:pPr>
              <a:buNone/>
            </a:pPr>
            <a:r>
              <a:rPr lang="fa-IR" sz="2800" dirty="0" smtClean="0">
                <a:cs typeface="B Yagut" pitchFamily="2" charset="-78"/>
              </a:rPr>
              <a:t>بهداشتي درماني اوليه ضروري است .ازمهمترين وظايف دولت ها تامين</a:t>
            </a:r>
          </a:p>
          <a:p>
            <a:pPr>
              <a:buNone/>
            </a:pPr>
            <a:r>
              <a:rPr lang="fa-IR" sz="2800" dirty="0" smtClean="0">
                <a:cs typeface="B Yagut" pitchFamily="2" charset="-78"/>
              </a:rPr>
              <a:t>امنيت و سلامت مردم ميباشد و در هر كشوري سازوكار مناسب طراحي</a:t>
            </a:r>
          </a:p>
          <a:p>
            <a:pPr>
              <a:buNone/>
            </a:pPr>
            <a:r>
              <a:rPr lang="fa-IR" sz="2800" dirty="0" smtClean="0">
                <a:cs typeface="B Yagut" pitchFamily="2" charset="-78"/>
              </a:rPr>
              <a:t>و حمايت ميشود مهمترين ابزار مديريت بيماري ها، نظام مراقبت بيماري</a:t>
            </a:r>
          </a:p>
          <a:p>
            <a:pPr>
              <a:buNone/>
            </a:pPr>
            <a:r>
              <a:rPr lang="fa-IR" sz="2800" dirty="0" smtClean="0">
                <a:cs typeface="B Yagut" pitchFamily="2" charset="-78"/>
              </a:rPr>
              <a:t>ها است كه اطلاعات مربوط به بيماري ها را توليد ميكند </a:t>
            </a:r>
            <a:r>
              <a:rPr lang="en-US" sz="2400" dirty="0" smtClean="0">
                <a:cs typeface="B Yagut" pitchFamily="2" charset="-78"/>
              </a:rPr>
              <a:t>.</a:t>
            </a:r>
            <a:endParaRPr lang="fa-IR" sz="24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86"/>
    </mc:Choice>
    <mc:Fallback xmlns="">
      <p:transition spd="slow" advTm="36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dirty="0" smtClean="0">
                <a:cs typeface="B Yagut" pitchFamily="2" charset="-78"/>
              </a:rPr>
              <a:t>نظام مراقبت و</a:t>
            </a:r>
            <a:r>
              <a:rPr lang="en-US" sz="4000" dirty="0" smtClean="0">
                <a:cs typeface="B Yagut" pitchFamily="2" charset="-78"/>
              </a:rPr>
              <a:t>WHO</a:t>
            </a:r>
            <a:endParaRPr lang="fa-IR" dirty="0">
              <a:cs typeface="B Yagut" pitchFamily="2" charset="-78"/>
            </a:endParaRPr>
          </a:p>
        </p:txBody>
      </p:sp>
      <p:sp>
        <p:nvSpPr>
          <p:cNvPr id="3" name="Content Placeholder 2"/>
          <p:cNvSpPr>
            <a:spLocks noGrp="1"/>
          </p:cNvSpPr>
          <p:nvPr>
            <p:ph idx="1"/>
          </p:nvPr>
        </p:nvSpPr>
        <p:spPr/>
        <p:txBody>
          <a:bodyPr>
            <a:normAutofit/>
          </a:bodyPr>
          <a:lstStyle/>
          <a:p>
            <a:pPr marL="0" indent="0">
              <a:buNone/>
            </a:pPr>
            <a:r>
              <a:rPr lang="fa-IR" sz="2800" dirty="0" smtClean="0">
                <a:cs typeface="B Yagut" pitchFamily="2" charset="-78"/>
              </a:rPr>
              <a:t>سازمان جهاني بهداشت در آخرين بازنگري مجموعه مقررات بهداشتي بين المللي (سال 2005 </a:t>
            </a:r>
            <a:r>
              <a:rPr lang="en-US" sz="2800" dirty="0" smtClean="0">
                <a:cs typeface="B Yagut" pitchFamily="2" charset="-78"/>
              </a:rPr>
              <a:t>(</a:t>
            </a:r>
            <a:r>
              <a:rPr lang="fa-IR" sz="2800" dirty="0" smtClean="0">
                <a:cs typeface="B Yagut" pitchFamily="2" charset="-78"/>
              </a:rPr>
              <a:t>تقويت نظام مراقبت بيماري ها را در سطح ملّي كشورهاي عضو خواستار شد. كشورهاي عضو اين سازمان بايستي ظرفيت نظام مراقبت بيماري هاي خود را در سطح ملّي به نحوي ارتقاء دهند كه قادر باشد براساس ضوابط و استانداردهاي يكسان بروز بيماري هاي واگير با اهميت بين المللي را در اسرع وقت شناسايي و گزارش نمايد</a:t>
            </a:r>
            <a:r>
              <a:rPr lang="fa-IR" sz="2800" dirty="0" smtClean="0"/>
              <a:t>. </a:t>
            </a:r>
            <a:endParaRPr lang="fa-IR"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08"/>
    </mc:Choice>
    <mc:Fallback xmlns="">
      <p:transition spd="slow" advTm="30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cs typeface="B Yagut" pitchFamily="2" charset="-78"/>
              </a:rPr>
              <a:t>تعريف مراقبت</a:t>
            </a:r>
            <a:br>
              <a:rPr lang="fa-IR" dirty="0" smtClean="0">
                <a:cs typeface="B Yagut" pitchFamily="2" charset="-78"/>
              </a:rPr>
            </a:br>
            <a:r>
              <a:rPr lang="en-US" dirty="0" smtClean="0">
                <a:cs typeface="B Yagut" pitchFamily="2" charset="-78"/>
              </a:rPr>
              <a:t> Surveillance</a:t>
            </a:r>
            <a:endParaRPr lang="fa-IR"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itchFamily="2" charset="-78"/>
              </a:rPr>
              <a:t>مراقبت عبارت است از گردآوري، تجزيه و تحليل، تفسير و انتشار</a:t>
            </a:r>
          </a:p>
          <a:p>
            <a:pPr>
              <a:buNone/>
            </a:pPr>
            <a:r>
              <a:rPr lang="fa-IR" sz="2800" dirty="0" smtClean="0">
                <a:cs typeface="B Yagut" pitchFamily="2" charset="-78"/>
              </a:rPr>
              <a:t>به هنگام، مستمر و منظم داده هاي مربوط به سلامتي و استفاده از</a:t>
            </a:r>
          </a:p>
          <a:p>
            <a:pPr>
              <a:buNone/>
            </a:pPr>
            <a:r>
              <a:rPr lang="fa-IR" sz="2800" dirty="0" smtClean="0">
                <a:cs typeface="B Yagut" pitchFamily="2" charset="-78"/>
              </a:rPr>
              <a:t>اطلاعات حاصل از آن براي مداخله هاي لازم در نظام سلامت يك</a:t>
            </a:r>
          </a:p>
          <a:p>
            <a:pPr>
              <a:buNone/>
            </a:pPr>
            <a:r>
              <a:rPr lang="fa-IR" sz="2800" dirty="0" smtClean="0">
                <a:cs typeface="B Yagut" pitchFamily="2" charset="-78"/>
              </a:rPr>
              <a:t>جامعه. </a:t>
            </a:r>
          </a:p>
          <a:p>
            <a:pPr>
              <a:buNone/>
            </a:pPr>
            <a:r>
              <a:rPr lang="fa-IR" sz="2800" dirty="0" smtClean="0">
                <a:cs typeface="B Yagut" pitchFamily="2" charset="-78"/>
              </a:rPr>
              <a:t>اين مداخلات مي تواند به منظور نيازسنجي، برنامه ريزي،اجرا و يا</a:t>
            </a:r>
          </a:p>
          <a:p>
            <a:pPr>
              <a:buNone/>
            </a:pPr>
            <a:r>
              <a:rPr lang="fa-IR" sz="2800" dirty="0" smtClean="0">
                <a:cs typeface="B Yagut" pitchFamily="2" charset="-78"/>
              </a:rPr>
              <a:t>ارزشيابي برنامه هاي سلامتي باشد. </a:t>
            </a:r>
            <a:endParaRPr lang="en-US" sz="2800" b="1" dirty="0" smtClean="0">
              <a:cs typeface="B Yagut" pitchFamily="2" charset="-78"/>
            </a:endParaRPr>
          </a:p>
          <a:p>
            <a:endParaRPr lang="fa-I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850"/>
    </mc:Choice>
    <mc:Fallback xmlns="">
      <p:transition spd="slow" advTm="4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اهداف نظام مراقبت</a:t>
            </a:r>
            <a:endParaRPr lang="fa-IR"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itchFamily="2" charset="-78"/>
              </a:rPr>
              <a:t>1 پايش روند هرگونه رويداد مرتبط با سلامت</a:t>
            </a:r>
          </a:p>
          <a:p>
            <a:pPr>
              <a:buNone/>
            </a:pPr>
            <a:r>
              <a:rPr lang="fa-IR" sz="2800" dirty="0" smtClean="0">
                <a:cs typeface="B Yagut" pitchFamily="2" charset="-78"/>
              </a:rPr>
              <a:t> 2 شناسايي اپيدمي ها</a:t>
            </a:r>
          </a:p>
          <a:p>
            <a:pPr>
              <a:buNone/>
            </a:pPr>
            <a:r>
              <a:rPr lang="fa-IR" sz="2800" dirty="0" smtClean="0">
                <a:cs typeface="B Yagut" pitchFamily="2" charset="-78"/>
              </a:rPr>
              <a:t> 3 شناسايي گروههاي در معرض خطر</a:t>
            </a:r>
          </a:p>
          <a:p>
            <a:pPr>
              <a:buNone/>
            </a:pPr>
            <a:r>
              <a:rPr lang="fa-IR" sz="2800" dirty="0" smtClean="0">
                <a:cs typeface="B Yagut" pitchFamily="2" charset="-78"/>
              </a:rPr>
              <a:t> 4 تعيين اهداف برنامه مداخله اي</a:t>
            </a:r>
          </a:p>
          <a:p>
            <a:pPr>
              <a:buNone/>
            </a:pPr>
            <a:r>
              <a:rPr lang="fa-IR" sz="2800" dirty="0" smtClean="0">
                <a:cs typeface="B Yagut" pitchFamily="2" charset="-78"/>
              </a:rPr>
              <a:t> 5 ارزيابي پيشرفت برنامه هاي مداخله اي</a:t>
            </a: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806"/>
    </mc:Choice>
    <mc:Fallback xmlns="">
      <p:transition spd="slow" advTm="7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smtClean="0">
                <a:cs typeface="B Yagut" pitchFamily="2" charset="-78"/>
              </a:rPr>
              <a:t>کاربردهای نظام مراقبت</a:t>
            </a:r>
            <a:endParaRPr lang="en-US" sz="4000" dirty="0">
              <a:cs typeface="B Yagut" pitchFamily="2" charset="-78"/>
            </a:endParaRPr>
          </a:p>
        </p:txBody>
      </p:sp>
      <p:sp>
        <p:nvSpPr>
          <p:cNvPr id="3" name="Content Placeholder 2"/>
          <p:cNvSpPr>
            <a:spLocks noGrp="1"/>
          </p:cNvSpPr>
          <p:nvPr>
            <p:ph idx="1"/>
          </p:nvPr>
        </p:nvSpPr>
        <p:spPr/>
        <p:txBody>
          <a:bodyPr>
            <a:normAutofit/>
          </a:bodyPr>
          <a:lstStyle/>
          <a:p>
            <a:pPr>
              <a:buNone/>
            </a:pPr>
            <a:r>
              <a:rPr lang="fa-IR" sz="2800" dirty="0" smtClean="0">
                <a:cs typeface="B Yagut" pitchFamily="2" charset="-78"/>
              </a:rPr>
              <a:t>1 -ارزيابي وضعيت</a:t>
            </a:r>
          </a:p>
          <a:p>
            <a:pPr>
              <a:buNone/>
            </a:pPr>
            <a:r>
              <a:rPr lang="fa-IR" sz="2800" dirty="0" smtClean="0">
                <a:cs typeface="B Yagut" pitchFamily="2" charset="-78"/>
              </a:rPr>
              <a:t> 2 شناسايي مشكلات</a:t>
            </a:r>
          </a:p>
          <a:p>
            <a:pPr>
              <a:buNone/>
            </a:pPr>
            <a:r>
              <a:rPr lang="fa-IR" sz="2800" dirty="0" smtClean="0">
                <a:cs typeface="B Yagut" pitchFamily="2" charset="-78"/>
              </a:rPr>
              <a:t> 3 تعيين اولويت ها</a:t>
            </a:r>
          </a:p>
          <a:p>
            <a:pPr>
              <a:buNone/>
            </a:pPr>
            <a:r>
              <a:rPr lang="fa-IR" sz="2800" dirty="0" smtClean="0">
                <a:cs typeface="B Yagut" pitchFamily="2" charset="-78"/>
              </a:rPr>
              <a:t> 4 پايش و ارزشيابي برنامه ها</a:t>
            </a:r>
          </a:p>
          <a:p>
            <a:pPr>
              <a:buNone/>
            </a:pPr>
            <a:r>
              <a:rPr lang="fa-IR" sz="2800" dirty="0" smtClean="0">
                <a:cs typeface="B Yagut" pitchFamily="2" charset="-78"/>
              </a:rPr>
              <a:t> 5 ايجاد زمينه براي انجام تحقيق</a:t>
            </a:r>
            <a:endParaRPr lang="en-US"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666"/>
    </mc:Choice>
    <mc:Fallback xmlns="">
      <p:transition spd="slow" advTm="17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زاهدان</_x062f__x0627__x0646__x0634__x06af__x0627__x0647_>
    <_x0646__x0648__x0639__x0020__x062d__x06cc__x0637__x0647_ xmlns="12fdc5dc-769e-4543-b10d-fbea3dac4417">بيماري‌هاي واگير</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5NN7CDR5NKU2-831-1157</_dlc_DocId>
    <_dlc_DocIdUrl xmlns="1047730d-92e1-4018-9084-d932fd3a7f58">
      <Url>http://www.health.gov.ir/hnd/_layouts/DocIdRedir.aspx?ID=5NN7CDR5NKU2-831-1157</Url>
      <Description>5NN7CDR5NKU2-831-1157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BF5461B-6A40-4D5D-9243-133930196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EBA6A7-0FC6-4418-A3C6-11FD66EE9560}">
  <ds:schemaRefs>
    <ds:schemaRef ds:uri="http://schemas.microsoft.com/office/2006/metadata/properties"/>
    <ds:schemaRef ds:uri="http://schemas.microsoft.com/office/2006/documentManagement/types"/>
    <ds:schemaRef ds:uri="http://purl.org/dc/terms/"/>
    <ds:schemaRef ds:uri="http://www.w3.org/XML/1998/namespace"/>
    <ds:schemaRef ds:uri="1047730d-92e1-4018-9084-d932fd3a7f58"/>
    <ds:schemaRef ds:uri="http://purl.org/dc/dcmitype/"/>
    <ds:schemaRef ds:uri="http://purl.org/dc/elements/1.1/"/>
    <ds:schemaRef ds:uri="http://schemas.microsoft.com/office/infopath/2007/PartnerControls"/>
    <ds:schemaRef ds:uri="http://schemas.openxmlformats.org/package/2006/metadata/core-properties"/>
    <ds:schemaRef ds:uri="12fdc5dc-769e-4543-b10d-fbea3dac4417"/>
  </ds:schemaRefs>
</ds:datastoreItem>
</file>

<file path=customXml/itemProps3.xml><?xml version="1.0" encoding="utf-8"?>
<ds:datastoreItem xmlns:ds="http://schemas.openxmlformats.org/officeDocument/2006/customXml" ds:itemID="{599B2A02-3E41-422F-88F8-603F11496C6B}">
  <ds:schemaRefs>
    <ds:schemaRef ds:uri="http://schemas.microsoft.com/sharepoint/v3/contenttype/forms"/>
  </ds:schemaRefs>
</ds:datastoreItem>
</file>

<file path=customXml/itemProps4.xml><?xml version="1.0" encoding="utf-8"?>
<ds:datastoreItem xmlns:ds="http://schemas.openxmlformats.org/officeDocument/2006/customXml" ds:itemID="{C2508047-4693-498E-92DF-EF17AF0D387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Concourse</Template>
  <TotalTime>2347</TotalTime>
  <Words>1348</Words>
  <Application>Microsoft Office PowerPoint</Application>
  <PresentationFormat>On-screen Show (4:3)</PresentationFormat>
  <Paragraphs>246</Paragraphs>
  <Slides>30</Slides>
  <Notes>0</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2  Nazanin</vt:lpstr>
      <vt:lpstr>Arial</vt:lpstr>
      <vt:lpstr>B Nazanin</vt:lpstr>
      <vt:lpstr>B Yagut</vt:lpstr>
      <vt:lpstr>Calibri</vt:lpstr>
      <vt:lpstr>Times New Roman</vt:lpstr>
      <vt:lpstr>Wingdings</vt:lpstr>
      <vt:lpstr>Office Theme</vt:lpstr>
      <vt:lpstr>آشنایی با بیماری های واگیر</vt:lpstr>
      <vt:lpstr>مشخصات سند</vt:lpstr>
      <vt:lpstr>اهداف آموزشی</vt:lpstr>
      <vt:lpstr>فهرست عناوین</vt:lpstr>
      <vt:lpstr>مقدمه</vt:lpstr>
      <vt:lpstr>نظام مراقبت وWHO</vt:lpstr>
      <vt:lpstr>تعريف مراقبت  Surveillance</vt:lpstr>
      <vt:lpstr>اهداف نظام مراقبت</vt:lpstr>
      <vt:lpstr>کاربردهای نظام مراقبت</vt:lpstr>
      <vt:lpstr>ويژگي هاي نظام مراقبت</vt:lpstr>
      <vt:lpstr>طبقه بندی مراقبت بیماری براساس اهداف مراقبت</vt:lpstr>
      <vt:lpstr>نظام مراقبت بیماری ها در ایران</vt:lpstr>
      <vt:lpstr>گزارش دهی بیماری ها</vt:lpstr>
      <vt:lpstr>سطوح گزارش دهی</vt:lpstr>
      <vt:lpstr>اصول گزارش دهی</vt:lpstr>
      <vt:lpstr>اطلاعات قابل گزارش</vt:lpstr>
      <vt:lpstr>شخص گزارش دهنده</vt:lpstr>
      <vt:lpstr>مکان گزارش دهی</vt:lpstr>
      <vt:lpstr>زمان گزارش دهی </vt:lpstr>
      <vt:lpstr>وسیله گزارش دهی </vt:lpstr>
      <vt:lpstr>محل تجزيه و تحليل گزارش   </vt:lpstr>
      <vt:lpstr>بیماری های مشمول گزارش فوری (تلفنی)</vt:lpstr>
      <vt:lpstr>بیماری های مشمول گزارش غیر فوری (کتبی )</vt:lpstr>
      <vt:lpstr>بیماری های مشمول گزارش بین المللی</vt:lpstr>
      <vt:lpstr>اهمیت تعاریف استاندارد</vt:lpstr>
      <vt:lpstr>تعاریف استاندارد</vt:lpstr>
      <vt:lpstr>مثال</vt:lpstr>
      <vt:lpstr>نتیجه گیری</vt:lpstr>
      <vt:lpstr>پرسش وتمرین</vt:lpstr>
      <vt:lpstr>منابع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nezam-moraghebat</dc:title>
  <dc:creator>abdolahzade</dc:creator>
  <cp:lastModifiedBy>Sima Jalali</cp:lastModifiedBy>
  <cp:revision>498</cp:revision>
  <dcterms:created xsi:type="dcterms:W3CDTF">2020-04-19T04:48:33Z</dcterms:created>
  <dcterms:modified xsi:type="dcterms:W3CDTF">2020-12-05T06:17:17Z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bbbb30fb-b05c-44ff-9fce-289b92209d76</vt:lpwstr>
  </property>
</Properties>
</file>